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Etna Sans Serif" charset="1" panose="020006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Canva Sans" charset="1" panose="020B05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3.jpe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8.jpeg" Type="http://schemas.openxmlformats.org/officeDocument/2006/relationships/image"/><Relationship Id="rId5" Target="../media/image2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22369"/>
        </a:solidFill>
      </p:bgPr>
    </p:bg>
    <p:spTree>
      <p:nvGrpSpPr>
        <p:cNvPr id="1" name=""/>
        <p:cNvGrpSpPr/>
        <p:nvPr/>
      </p:nvGrpSpPr>
      <p:grpSpPr>
        <a:xfrm>
          <a:off x="0" y="0"/>
          <a:ext cx="0" cy="0"/>
          <a:chOff x="0" y="0"/>
          <a:chExt cx="0" cy="0"/>
        </a:xfrm>
      </p:grpSpPr>
      <p:grpSp>
        <p:nvGrpSpPr>
          <p:cNvPr name="Group 2" id="2"/>
          <p:cNvGrpSpPr/>
          <p:nvPr/>
        </p:nvGrpSpPr>
        <p:grpSpPr>
          <a:xfrm rot="0">
            <a:off x="424987" y="391816"/>
            <a:ext cx="17438027" cy="11498283"/>
            <a:chOff x="0" y="0"/>
            <a:chExt cx="4592731" cy="3028354"/>
          </a:xfrm>
        </p:grpSpPr>
        <p:sp>
          <p:nvSpPr>
            <p:cNvPr name="Freeform 3" id="3"/>
            <p:cNvSpPr/>
            <p:nvPr/>
          </p:nvSpPr>
          <p:spPr>
            <a:xfrm flipH="false" flipV="false" rot="0">
              <a:off x="0" y="0"/>
              <a:ext cx="4592731" cy="3028354"/>
            </a:xfrm>
            <a:custGeom>
              <a:avLst/>
              <a:gdLst/>
              <a:ahLst/>
              <a:cxnLst/>
              <a:rect r="r" b="b" t="t" l="l"/>
              <a:pathLst>
                <a:path h="3028354" w="4592731">
                  <a:moveTo>
                    <a:pt x="13319" y="0"/>
                  </a:moveTo>
                  <a:lnTo>
                    <a:pt x="4579412" y="0"/>
                  </a:lnTo>
                  <a:cubicBezTo>
                    <a:pt x="4586768" y="0"/>
                    <a:pt x="4592731" y="5963"/>
                    <a:pt x="4592731" y="13319"/>
                  </a:cubicBezTo>
                  <a:lnTo>
                    <a:pt x="4592731" y="3015035"/>
                  </a:lnTo>
                  <a:cubicBezTo>
                    <a:pt x="4592731" y="3022391"/>
                    <a:pt x="4586768" y="3028354"/>
                    <a:pt x="4579412" y="3028354"/>
                  </a:cubicBezTo>
                  <a:lnTo>
                    <a:pt x="13319" y="3028354"/>
                  </a:lnTo>
                  <a:cubicBezTo>
                    <a:pt x="5963" y="3028354"/>
                    <a:pt x="0" y="3022391"/>
                    <a:pt x="0" y="3015035"/>
                  </a:cubicBezTo>
                  <a:lnTo>
                    <a:pt x="0" y="13319"/>
                  </a:lnTo>
                  <a:cubicBezTo>
                    <a:pt x="0" y="5963"/>
                    <a:pt x="5963" y="0"/>
                    <a:pt x="13319" y="0"/>
                  </a:cubicBezTo>
                  <a:close/>
                </a:path>
              </a:pathLst>
            </a:custGeom>
            <a:solidFill>
              <a:srgbClr val="FFFFFF"/>
            </a:solidFill>
            <a:ln cap="rnd">
              <a:noFill/>
              <a:prstDash val="solid"/>
              <a:round/>
            </a:ln>
          </p:spPr>
        </p:sp>
        <p:sp>
          <p:nvSpPr>
            <p:cNvPr name="TextBox 4" id="4"/>
            <p:cNvSpPr txBox="true"/>
            <p:nvPr/>
          </p:nvSpPr>
          <p:spPr>
            <a:xfrm>
              <a:off x="0" y="-38100"/>
              <a:ext cx="4592731" cy="306645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1210168" y="757874"/>
            <a:ext cx="121566" cy="484502"/>
          </a:xfrm>
          <a:custGeom>
            <a:avLst/>
            <a:gdLst/>
            <a:ahLst/>
            <a:cxnLst/>
            <a:rect r="r" b="b" t="t" l="l"/>
            <a:pathLst>
              <a:path h="484502" w="121566">
                <a:moveTo>
                  <a:pt x="0" y="0"/>
                </a:moveTo>
                <a:lnTo>
                  <a:pt x="121566" y="0"/>
                </a:lnTo>
                <a:lnTo>
                  <a:pt x="121566" y="484502"/>
                </a:lnTo>
                <a:lnTo>
                  <a:pt x="0" y="484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6956266" y="757874"/>
            <a:ext cx="121566" cy="484502"/>
          </a:xfrm>
          <a:custGeom>
            <a:avLst/>
            <a:gdLst/>
            <a:ahLst/>
            <a:cxnLst/>
            <a:rect r="r" b="b" t="t" l="l"/>
            <a:pathLst>
              <a:path h="484502" w="121566">
                <a:moveTo>
                  <a:pt x="0" y="0"/>
                </a:moveTo>
                <a:lnTo>
                  <a:pt x="121566" y="0"/>
                </a:lnTo>
                <a:lnTo>
                  <a:pt x="121566" y="484502"/>
                </a:lnTo>
                <a:lnTo>
                  <a:pt x="0" y="484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4480560" y="5057633"/>
            <a:ext cx="9326880" cy="4200667"/>
            <a:chOff x="0" y="0"/>
            <a:chExt cx="8459470" cy="3810000"/>
          </a:xfrm>
        </p:grpSpPr>
        <p:sp>
          <p:nvSpPr>
            <p:cNvPr name="Freeform 8" id="8"/>
            <p:cNvSpPr/>
            <p:nvPr/>
          </p:nvSpPr>
          <p:spPr>
            <a:xfrm flipH="false" flipV="false" rot="132000">
              <a:off x="-62089" y="-153117"/>
              <a:ext cx="8539429" cy="3988208"/>
            </a:xfrm>
            <a:custGeom>
              <a:avLst/>
              <a:gdLst/>
              <a:ahLst/>
              <a:cxnLst/>
              <a:rect r="r" b="b" t="t" l="l"/>
              <a:pathLst>
                <a:path h="3988208" w="8539429">
                  <a:moveTo>
                    <a:pt x="450234" y="299291"/>
                  </a:moveTo>
                  <a:lnTo>
                    <a:pt x="7987205" y="9750"/>
                  </a:lnTo>
                  <a:cubicBezTo>
                    <a:pt x="8241018" y="0"/>
                    <a:pt x="8453235" y="197739"/>
                    <a:pt x="8462936" y="450282"/>
                  </a:cubicBezTo>
                  <a:lnTo>
                    <a:pt x="8534407" y="2310730"/>
                  </a:lnTo>
                  <a:cubicBezTo>
                    <a:pt x="8539429" y="2441444"/>
                    <a:pt x="8488417" y="2569226"/>
                    <a:pt x="8392745" y="2659325"/>
                  </a:cubicBezTo>
                  <a:lnTo>
                    <a:pt x="7269821" y="3733194"/>
                  </a:lnTo>
                  <a:cubicBezTo>
                    <a:pt x="7188939" y="3811286"/>
                    <a:pt x="7082629" y="3856040"/>
                    <a:pt x="6969682" y="3860379"/>
                  </a:cubicBezTo>
                  <a:lnTo>
                    <a:pt x="3896009" y="3978457"/>
                  </a:lnTo>
                  <a:cubicBezTo>
                    <a:pt x="3642197" y="3988208"/>
                    <a:pt x="3429979" y="3790469"/>
                    <a:pt x="3420278" y="3537925"/>
                  </a:cubicBezTo>
                  <a:lnTo>
                    <a:pt x="3415549" y="3414826"/>
                  </a:lnTo>
                  <a:cubicBezTo>
                    <a:pt x="3405798" y="3161013"/>
                    <a:pt x="3192361" y="2964592"/>
                    <a:pt x="2939817" y="2974293"/>
                  </a:cubicBezTo>
                  <a:lnTo>
                    <a:pt x="556515" y="3065851"/>
                  </a:lnTo>
                  <a:cubicBezTo>
                    <a:pt x="303971" y="3075552"/>
                    <a:pt x="90485" y="2877862"/>
                    <a:pt x="80783" y="2625318"/>
                  </a:cubicBezTo>
                  <a:lnTo>
                    <a:pt x="9702" y="775023"/>
                  </a:lnTo>
                  <a:cubicBezTo>
                    <a:pt x="0" y="522479"/>
                    <a:pt x="197691" y="308993"/>
                    <a:pt x="450234" y="299291"/>
                  </a:cubicBezTo>
                  <a:close/>
                </a:path>
              </a:pathLst>
            </a:custGeom>
            <a:blipFill>
              <a:blip r:embed="rId4"/>
              <a:stretch>
                <a:fillRect l="0" t="-147496" r="-9821" b="-66618"/>
              </a:stretch>
            </a:blipFill>
          </p:spPr>
        </p:sp>
      </p:grpSp>
      <p:grpSp>
        <p:nvGrpSpPr>
          <p:cNvPr name="Group 9" id="9"/>
          <p:cNvGrpSpPr/>
          <p:nvPr/>
        </p:nvGrpSpPr>
        <p:grpSpPr>
          <a:xfrm rot="0">
            <a:off x="4480560" y="8625662"/>
            <a:ext cx="2896307" cy="632638"/>
            <a:chOff x="0" y="0"/>
            <a:chExt cx="762813" cy="166621"/>
          </a:xfrm>
        </p:grpSpPr>
        <p:sp>
          <p:nvSpPr>
            <p:cNvPr name="Freeform 10" id="10"/>
            <p:cNvSpPr/>
            <p:nvPr/>
          </p:nvSpPr>
          <p:spPr>
            <a:xfrm flipH="false" flipV="false" rot="0">
              <a:off x="0" y="0"/>
              <a:ext cx="762813" cy="166621"/>
            </a:xfrm>
            <a:custGeom>
              <a:avLst/>
              <a:gdLst/>
              <a:ahLst/>
              <a:cxnLst/>
              <a:rect r="r" b="b" t="t" l="l"/>
              <a:pathLst>
                <a:path h="166621" w="762813">
                  <a:moveTo>
                    <a:pt x="83310" y="0"/>
                  </a:moveTo>
                  <a:lnTo>
                    <a:pt x="679503" y="0"/>
                  </a:lnTo>
                  <a:cubicBezTo>
                    <a:pt x="701598" y="0"/>
                    <a:pt x="722789" y="8777"/>
                    <a:pt x="738412" y="24401"/>
                  </a:cubicBezTo>
                  <a:cubicBezTo>
                    <a:pt x="754036" y="40025"/>
                    <a:pt x="762813" y="61215"/>
                    <a:pt x="762813" y="83310"/>
                  </a:cubicBezTo>
                  <a:lnTo>
                    <a:pt x="762813" y="83310"/>
                  </a:lnTo>
                  <a:cubicBezTo>
                    <a:pt x="762813" y="129321"/>
                    <a:pt x="725514" y="166621"/>
                    <a:pt x="679503" y="166621"/>
                  </a:cubicBezTo>
                  <a:lnTo>
                    <a:pt x="83310" y="166621"/>
                  </a:lnTo>
                  <a:cubicBezTo>
                    <a:pt x="37299" y="166621"/>
                    <a:pt x="0" y="129321"/>
                    <a:pt x="0" y="83310"/>
                  </a:cubicBezTo>
                  <a:lnTo>
                    <a:pt x="0" y="83310"/>
                  </a:lnTo>
                  <a:cubicBezTo>
                    <a:pt x="0" y="37299"/>
                    <a:pt x="37299" y="0"/>
                    <a:pt x="83310" y="0"/>
                  </a:cubicBezTo>
                  <a:close/>
                </a:path>
              </a:pathLst>
            </a:custGeom>
            <a:solidFill>
              <a:srgbClr val="FFFFFF"/>
            </a:solidFill>
            <a:ln w="9525" cap="rnd">
              <a:solidFill>
                <a:srgbClr val="017EFF"/>
              </a:solidFill>
              <a:prstDash val="solid"/>
              <a:round/>
            </a:ln>
          </p:spPr>
        </p:sp>
        <p:sp>
          <p:nvSpPr>
            <p:cNvPr name="TextBox 11" id="11"/>
            <p:cNvSpPr txBox="true"/>
            <p:nvPr/>
          </p:nvSpPr>
          <p:spPr>
            <a:xfrm>
              <a:off x="0" y="-38100"/>
              <a:ext cx="762813" cy="20472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2" id="12"/>
          <p:cNvSpPr/>
          <p:nvPr/>
        </p:nvSpPr>
        <p:spPr>
          <a:xfrm flipH="false" flipV="false" rot="0">
            <a:off x="8975910" y="518132"/>
            <a:ext cx="336180" cy="290337"/>
          </a:xfrm>
          <a:custGeom>
            <a:avLst/>
            <a:gdLst/>
            <a:ahLst/>
            <a:cxnLst/>
            <a:rect r="r" b="b" t="t" l="l"/>
            <a:pathLst>
              <a:path h="290337" w="336180">
                <a:moveTo>
                  <a:pt x="0" y="0"/>
                </a:moveTo>
                <a:lnTo>
                  <a:pt x="336180" y="0"/>
                </a:lnTo>
                <a:lnTo>
                  <a:pt x="336180" y="290337"/>
                </a:lnTo>
                <a:lnTo>
                  <a:pt x="0" y="2903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6300563" y="8728225"/>
            <a:ext cx="967623" cy="427513"/>
          </a:xfrm>
          <a:custGeom>
            <a:avLst/>
            <a:gdLst/>
            <a:ahLst/>
            <a:cxnLst/>
            <a:rect r="r" b="b" t="t" l="l"/>
            <a:pathLst>
              <a:path h="427513" w="967623">
                <a:moveTo>
                  <a:pt x="0" y="0"/>
                </a:moveTo>
                <a:lnTo>
                  <a:pt x="967623" y="0"/>
                </a:lnTo>
                <a:lnTo>
                  <a:pt x="967623" y="427513"/>
                </a:lnTo>
                <a:lnTo>
                  <a:pt x="0" y="4275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5400000">
            <a:off x="1017232" y="6152425"/>
            <a:ext cx="183485" cy="160549"/>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96D12C"/>
            </a:solidFill>
          </p:spPr>
        </p:sp>
        <p:sp>
          <p:nvSpPr>
            <p:cNvPr name="TextBox 16" id="16"/>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5400000">
            <a:off x="17087283" y="6781156"/>
            <a:ext cx="183485" cy="160549"/>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96D12C"/>
            </a:solidFill>
          </p:spPr>
        </p:sp>
        <p:sp>
          <p:nvSpPr>
            <p:cNvPr name="TextBox 19" id="19"/>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3277365" y="8728225"/>
            <a:ext cx="530075" cy="530075"/>
          </a:xfrm>
          <a:custGeom>
            <a:avLst/>
            <a:gdLst/>
            <a:ahLst/>
            <a:cxnLst/>
            <a:rect r="r" b="b" t="t" l="l"/>
            <a:pathLst>
              <a:path h="530075" w="530075">
                <a:moveTo>
                  <a:pt x="0" y="0"/>
                </a:moveTo>
                <a:lnTo>
                  <a:pt x="530075" y="0"/>
                </a:lnTo>
                <a:lnTo>
                  <a:pt x="530075" y="530075"/>
                </a:lnTo>
                <a:lnTo>
                  <a:pt x="0" y="5300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2213103" y="1666557"/>
            <a:ext cx="13861794" cy="3328877"/>
          </a:xfrm>
          <a:prstGeom prst="rect">
            <a:avLst/>
          </a:prstGeom>
        </p:spPr>
        <p:txBody>
          <a:bodyPr anchor="t" rtlCol="false" tIns="0" lIns="0" bIns="0" rIns="0">
            <a:spAutoFit/>
          </a:bodyPr>
          <a:lstStyle/>
          <a:p>
            <a:pPr algn="ctr">
              <a:lnSpc>
                <a:spcPts val="13393"/>
              </a:lnSpc>
              <a:spcBef>
                <a:spcPct val="0"/>
              </a:spcBef>
            </a:pPr>
            <a:r>
              <a:rPr lang="en-US" sz="9566" spc="-220">
                <a:solidFill>
                  <a:srgbClr val="017EFF"/>
                </a:solidFill>
                <a:latin typeface="Etna Sans Serif"/>
                <a:ea typeface="Etna Sans Serif"/>
                <a:cs typeface="Etna Sans Serif"/>
                <a:sym typeface="Etna Sans Serif"/>
              </a:rPr>
              <a:t>Cyclis</a:t>
            </a:r>
            <a:r>
              <a:rPr lang="en-US" sz="9566" spc="-220">
                <a:solidFill>
                  <a:srgbClr val="017EFF"/>
                </a:solidFill>
                <a:latin typeface="Etna Sans Serif"/>
                <a:ea typeface="Etna Sans Serif"/>
                <a:cs typeface="Etna Sans Serif"/>
                <a:sym typeface="Etna Sans Serif"/>
              </a:rPr>
              <a:t>tic Bike-Share </a:t>
            </a:r>
          </a:p>
          <a:p>
            <a:pPr algn="ctr">
              <a:lnSpc>
                <a:spcPts val="13393"/>
              </a:lnSpc>
              <a:spcBef>
                <a:spcPct val="0"/>
              </a:spcBef>
            </a:pPr>
            <a:r>
              <a:rPr lang="en-US" sz="9566" spc="-220">
                <a:solidFill>
                  <a:srgbClr val="017EFF"/>
                </a:solidFill>
                <a:latin typeface="Etna Sans Serif"/>
                <a:ea typeface="Etna Sans Serif"/>
                <a:cs typeface="Etna Sans Serif"/>
                <a:sym typeface="Etna Sans Serif"/>
              </a:rPr>
              <a:t>Case Study</a:t>
            </a:r>
          </a:p>
        </p:txBody>
      </p:sp>
      <p:sp>
        <p:nvSpPr>
          <p:cNvPr name="TextBox 22" id="22"/>
          <p:cNvSpPr txBox="true"/>
          <p:nvPr/>
        </p:nvSpPr>
        <p:spPr>
          <a:xfrm rot="0">
            <a:off x="7521910" y="949302"/>
            <a:ext cx="3244181" cy="306678"/>
          </a:xfrm>
          <a:prstGeom prst="rect">
            <a:avLst/>
          </a:prstGeom>
        </p:spPr>
        <p:txBody>
          <a:bodyPr anchor="t" rtlCol="false" tIns="0" lIns="0" bIns="0" rIns="0">
            <a:spAutoFit/>
          </a:bodyPr>
          <a:lstStyle/>
          <a:p>
            <a:pPr algn="ctr">
              <a:lnSpc>
                <a:spcPts val="2519"/>
              </a:lnSpc>
              <a:spcBef>
                <a:spcPct val="0"/>
              </a:spcBef>
            </a:pPr>
            <a:r>
              <a:rPr lang="en-US" sz="1799" spc="-17">
                <a:solidFill>
                  <a:srgbClr val="FFFFFF"/>
                </a:solidFill>
                <a:latin typeface="Etna Sans Serif"/>
                <a:ea typeface="Etna Sans Serif"/>
                <a:cs typeface="Etna Sans Serif"/>
                <a:sym typeface="Etna Sans Serif"/>
              </a:rPr>
              <a:t>Fradel </a:t>
            </a:r>
            <a:r>
              <a:rPr lang="en-US" sz="1799" spc="-17">
                <a:solidFill>
                  <a:srgbClr val="FFFFFF"/>
                </a:solidFill>
                <a:latin typeface="Etna Sans Serif"/>
                <a:ea typeface="Etna Sans Serif"/>
                <a:cs typeface="Etna Sans Serif"/>
                <a:sym typeface="Etna Sans Serif"/>
              </a:rPr>
              <a:t>and Spies Co</a:t>
            </a:r>
          </a:p>
        </p:txBody>
      </p:sp>
      <p:sp>
        <p:nvSpPr>
          <p:cNvPr name="TextBox 23" id="23"/>
          <p:cNvSpPr txBox="true"/>
          <p:nvPr/>
        </p:nvSpPr>
        <p:spPr>
          <a:xfrm rot="0">
            <a:off x="4611797" y="8753055"/>
            <a:ext cx="1529211" cy="306705"/>
          </a:xfrm>
          <a:prstGeom prst="rect">
            <a:avLst/>
          </a:prstGeom>
        </p:spPr>
        <p:txBody>
          <a:bodyPr anchor="t" rtlCol="false" tIns="0" lIns="0" bIns="0" rIns="0">
            <a:spAutoFit/>
          </a:bodyPr>
          <a:lstStyle/>
          <a:p>
            <a:pPr algn="ctr">
              <a:lnSpc>
                <a:spcPts val="2519"/>
              </a:lnSpc>
              <a:spcBef>
                <a:spcPct val="0"/>
              </a:spcBef>
            </a:pPr>
            <a:r>
              <a:rPr lang="en-US" sz="1799" spc="-17">
                <a:solidFill>
                  <a:srgbClr val="022369"/>
                </a:solidFill>
                <a:latin typeface="Etna Sans Serif"/>
                <a:ea typeface="Etna Sans Serif"/>
                <a:cs typeface="Etna Sans Serif"/>
                <a:sym typeface="Etna Sans Serif"/>
              </a:rPr>
              <a:t>24.09.2025</a:t>
            </a:r>
          </a:p>
        </p:txBody>
      </p:sp>
      <p:sp>
        <p:nvSpPr>
          <p:cNvPr name="TextBox 24" id="24"/>
          <p:cNvSpPr txBox="true"/>
          <p:nvPr/>
        </p:nvSpPr>
        <p:spPr>
          <a:xfrm rot="0">
            <a:off x="1444973" y="6140957"/>
            <a:ext cx="1718340" cy="628650"/>
          </a:xfrm>
          <a:prstGeom prst="rect">
            <a:avLst/>
          </a:prstGeom>
        </p:spPr>
        <p:txBody>
          <a:bodyPr anchor="t" rtlCol="false" tIns="0" lIns="0" bIns="0" rIns="0">
            <a:spAutoFit/>
          </a:bodyPr>
          <a:lstStyle/>
          <a:p>
            <a:pPr algn="l">
              <a:lnSpc>
                <a:spcPts val="1680"/>
              </a:lnSpc>
            </a:pPr>
            <a:r>
              <a:rPr lang="en-US" sz="1400" spc="-14">
                <a:solidFill>
                  <a:srgbClr val="022369"/>
                </a:solidFill>
                <a:latin typeface="Open Sauce"/>
                <a:ea typeface="Open Sauce"/>
                <a:cs typeface="Open Sauce"/>
                <a:sym typeface="Open Sauce"/>
              </a:rPr>
              <a:t>Name: Rishita Gupta</a:t>
            </a:r>
          </a:p>
          <a:p>
            <a:pPr algn="l">
              <a:lnSpc>
                <a:spcPts val="1680"/>
              </a:lnSpc>
            </a:pPr>
            <a:r>
              <a:rPr lang="en-US" sz="1400" spc="-14">
                <a:solidFill>
                  <a:srgbClr val="022369"/>
                </a:solidFill>
                <a:latin typeface="Open Sauce"/>
                <a:ea typeface="Open Sauce"/>
                <a:cs typeface="Open Sauce"/>
                <a:sym typeface="Open Sauce"/>
              </a:rPr>
              <a:t>Role: Data Analyst</a:t>
            </a:r>
          </a:p>
          <a:p>
            <a:pPr algn="l">
              <a:lnSpc>
                <a:spcPts val="1680"/>
              </a:lnSpc>
            </a:pPr>
          </a:p>
        </p:txBody>
      </p:sp>
      <p:sp>
        <p:nvSpPr>
          <p:cNvPr name="TextBox 25" id="25"/>
          <p:cNvSpPr txBox="true"/>
          <p:nvPr/>
        </p:nvSpPr>
        <p:spPr>
          <a:xfrm rot="0">
            <a:off x="14950747" y="6769688"/>
            <a:ext cx="1890829" cy="628650"/>
          </a:xfrm>
          <a:prstGeom prst="rect">
            <a:avLst/>
          </a:prstGeom>
        </p:spPr>
        <p:txBody>
          <a:bodyPr anchor="t" rtlCol="false" tIns="0" lIns="0" bIns="0" rIns="0">
            <a:spAutoFit/>
          </a:bodyPr>
          <a:lstStyle/>
          <a:p>
            <a:pPr algn="r">
              <a:lnSpc>
                <a:spcPts val="1680"/>
              </a:lnSpc>
            </a:pPr>
            <a:r>
              <a:rPr lang="en-US" sz="1400" spc="-14">
                <a:solidFill>
                  <a:srgbClr val="022369"/>
                </a:solidFill>
                <a:latin typeface="Open Sauce"/>
                <a:ea typeface="Open Sauce"/>
                <a:cs typeface="Open Sauce"/>
                <a:sym typeface="Open Sauce"/>
              </a:rPr>
              <a:t>Analyz</a:t>
            </a:r>
            <a:r>
              <a:rPr lang="en-US" sz="1400" spc="-14">
                <a:solidFill>
                  <a:srgbClr val="022369"/>
                </a:solidFill>
                <a:latin typeface="Open Sauce"/>
                <a:ea typeface="Open Sauce"/>
                <a:cs typeface="Open Sauce"/>
                <a:sym typeface="Open Sauce"/>
              </a:rPr>
              <a:t>ing Rider Behavior to Drive Membership Growth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22369"/>
        </a:solidFill>
      </p:bgPr>
    </p:bg>
    <p:spTree>
      <p:nvGrpSpPr>
        <p:cNvPr id="1" name=""/>
        <p:cNvGrpSpPr/>
        <p:nvPr/>
      </p:nvGrpSpPr>
      <p:grpSpPr>
        <a:xfrm>
          <a:off x="0" y="0"/>
          <a:ext cx="0" cy="0"/>
          <a:chOff x="0" y="0"/>
          <a:chExt cx="0" cy="0"/>
        </a:xfrm>
      </p:grpSpPr>
      <p:grpSp>
        <p:nvGrpSpPr>
          <p:cNvPr name="Group 2" id="2"/>
          <p:cNvGrpSpPr/>
          <p:nvPr/>
        </p:nvGrpSpPr>
        <p:grpSpPr>
          <a:xfrm rot="0">
            <a:off x="424987" y="391816"/>
            <a:ext cx="17438027" cy="9503369"/>
            <a:chOff x="0" y="0"/>
            <a:chExt cx="4592731" cy="2502945"/>
          </a:xfrm>
        </p:grpSpPr>
        <p:sp>
          <p:nvSpPr>
            <p:cNvPr name="Freeform 3" id="3"/>
            <p:cNvSpPr/>
            <p:nvPr/>
          </p:nvSpPr>
          <p:spPr>
            <a:xfrm flipH="false" flipV="false" rot="0">
              <a:off x="0" y="0"/>
              <a:ext cx="4592731" cy="2502945"/>
            </a:xfrm>
            <a:custGeom>
              <a:avLst/>
              <a:gdLst/>
              <a:ahLst/>
              <a:cxnLst/>
              <a:rect r="r" b="b" t="t" l="l"/>
              <a:pathLst>
                <a:path h="2502945" w="4592731">
                  <a:moveTo>
                    <a:pt x="13319" y="0"/>
                  </a:moveTo>
                  <a:lnTo>
                    <a:pt x="4579412" y="0"/>
                  </a:lnTo>
                  <a:cubicBezTo>
                    <a:pt x="4586768" y="0"/>
                    <a:pt x="4592731" y="5963"/>
                    <a:pt x="4592731" y="13319"/>
                  </a:cubicBezTo>
                  <a:lnTo>
                    <a:pt x="4592731" y="2489626"/>
                  </a:lnTo>
                  <a:cubicBezTo>
                    <a:pt x="4592731" y="2496982"/>
                    <a:pt x="4586768" y="2502945"/>
                    <a:pt x="4579412" y="2502945"/>
                  </a:cubicBezTo>
                  <a:lnTo>
                    <a:pt x="13319" y="2502945"/>
                  </a:lnTo>
                  <a:cubicBezTo>
                    <a:pt x="5963" y="2502945"/>
                    <a:pt x="0" y="2496982"/>
                    <a:pt x="0" y="2489626"/>
                  </a:cubicBezTo>
                  <a:lnTo>
                    <a:pt x="0" y="13319"/>
                  </a:lnTo>
                  <a:cubicBezTo>
                    <a:pt x="0" y="5963"/>
                    <a:pt x="5963" y="0"/>
                    <a:pt x="13319" y="0"/>
                  </a:cubicBezTo>
                  <a:close/>
                </a:path>
              </a:pathLst>
            </a:custGeom>
            <a:solidFill>
              <a:srgbClr val="FFFFFF"/>
            </a:solidFill>
            <a:ln cap="rnd">
              <a:noFill/>
              <a:prstDash val="solid"/>
              <a:round/>
            </a:ln>
          </p:spPr>
        </p:sp>
        <p:sp>
          <p:nvSpPr>
            <p:cNvPr name="TextBox 4" id="4"/>
            <p:cNvSpPr txBox="true"/>
            <p:nvPr/>
          </p:nvSpPr>
          <p:spPr>
            <a:xfrm>
              <a:off x="0" y="-38100"/>
              <a:ext cx="4592731" cy="25410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58749" y="1028700"/>
            <a:ext cx="2700551" cy="4546383"/>
            <a:chOff x="0" y="0"/>
            <a:chExt cx="3771900" cy="6350000"/>
          </a:xfrm>
        </p:grpSpPr>
        <p:sp>
          <p:nvSpPr>
            <p:cNvPr name="Freeform 6" id="6"/>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99341" t="0" r="-99341" b="0"/>
              </a:stretch>
            </a:blipFill>
          </p:spPr>
        </p:sp>
      </p:grpSp>
      <p:grpSp>
        <p:nvGrpSpPr>
          <p:cNvPr name="Group 7" id="7"/>
          <p:cNvGrpSpPr/>
          <p:nvPr/>
        </p:nvGrpSpPr>
        <p:grpSpPr>
          <a:xfrm rot="0">
            <a:off x="11706759" y="6551703"/>
            <a:ext cx="5552541" cy="2706597"/>
            <a:chOff x="0" y="0"/>
            <a:chExt cx="1462398" cy="712849"/>
          </a:xfrm>
        </p:grpSpPr>
        <p:sp>
          <p:nvSpPr>
            <p:cNvPr name="Freeform 8" id="8"/>
            <p:cNvSpPr/>
            <p:nvPr/>
          </p:nvSpPr>
          <p:spPr>
            <a:xfrm flipH="false" flipV="false" rot="0">
              <a:off x="0" y="0"/>
              <a:ext cx="1462398" cy="712849"/>
            </a:xfrm>
            <a:custGeom>
              <a:avLst/>
              <a:gdLst/>
              <a:ahLst/>
              <a:cxnLst/>
              <a:rect r="r" b="b" t="t" l="l"/>
              <a:pathLst>
                <a:path h="712849" w="1462398">
                  <a:moveTo>
                    <a:pt x="59955" y="0"/>
                  </a:moveTo>
                  <a:lnTo>
                    <a:pt x="1402443" y="0"/>
                  </a:lnTo>
                  <a:cubicBezTo>
                    <a:pt x="1418344" y="0"/>
                    <a:pt x="1433594" y="6317"/>
                    <a:pt x="1444837" y="17560"/>
                  </a:cubicBezTo>
                  <a:cubicBezTo>
                    <a:pt x="1456081" y="28804"/>
                    <a:pt x="1462398" y="44054"/>
                    <a:pt x="1462398" y="59955"/>
                  </a:cubicBezTo>
                  <a:lnTo>
                    <a:pt x="1462398" y="652894"/>
                  </a:lnTo>
                  <a:cubicBezTo>
                    <a:pt x="1462398" y="668795"/>
                    <a:pt x="1456081" y="684045"/>
                    <a:pt x="1444837" y="695288"/>
                  </a:cubicBezTo>
                  <a:cubicBezTo>
                    <a:pt x="1433594" y="706532"/>
                    <a:pt x="1418344" y="712849"/>
                    <a:pt x="1402443" y="712849"/>
                  </a:cubicBezTo>
                  <a:lnTo>
                    <a:pt x="59955" y="712849"/>
                  </a:lnTo>
                  <a:cubicBezTo>
                    <a:pt x="44054" y="712849"/>
                    <a:pt x="28804" y="706532"/>
                    <a:pt x="17560" y="695288"/>
                  </a:cubicBezTo>
                  <a:cubicBezTo>
                    <a:pt x="6317" y="684045"/>
                    <a:pt x="0" y="668795"/>
                    <a:pt x="0" y="652894"/>
                  </a:cubicBezTo>
                  <a:lnTo>
                    <a:pt x="0" y="59955"/>
                  </a:lnTo>
                  <a:cubicBezTo>
                    <a:pt x="0" y="44054"/>
                    <a:pt x="6317" y="28804"/>
                    <a:pt x="17560" y="17560"/>
                  </a:cubicBezTo>
                  <a:cubicBezTo>
                    <a:pt x="28804" y="6317"/>
                    <a:pt x="44054" y="0"/>
                    <a:pt x="59955" y="0"/>
                  </a:cubicBezTo>
                  <a:close/>
                </a:path>
              </a:pathLst>
            </a:custGeom>
            <a:solidFill>
              <a:srgbClr val="FFFFFF"/>
            </a:solidFill>
            <a:ln w="9525" cap="rnd">
              <a:solidFill>
                <a:srgbClr val="017EFF"/>
              </a:solidFill>
              <a:prstDash val="solid"/>
              <a:round/>
            </a:ln>
          </p:spPr>
        </p:sp>
        <p:sp>
          <p:nvSpPr>
            <p:cNvPr name="TextBox 9" id="9"/>
            <p:cNvSpPr txBox="true"/>
            <p:nvPr/>
          </p:nvSpPr>
          <p:spPr>
            <a:xfrm>
              <a:off x="0" y="-38100"/>
              <a:ext cx="1462398" cy="75094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0" id="10"/>
          <p:cNvSpPr/>
          <p:nvPr/>
        </p:nvSpPr>
        <p:spPr>
          <a:xfrm flipH="false" flipV="false" rot="0">
            <a:off x="9144000" y="1028700"/>
            <a:ext cx="578753" cy="578753"/>
          </a:xfrm>
          <a:custGeom>
            <a:avLst/>
            <a:gdLst/>
            <a:ahLst/>
            <a:cxnLst/>
            <a:rect r="r" b="b" t="t" l="l"/>
            <a:pathLst>
              <a:path h="578753" w="578753">
                <a:moveTo>
                  <a:pt x="0" y="0"/>
                </a:moveTo>
                <a:lnTo>
                  <a:pt x="578753" y="0"/>
                </a:lnTo>
                <a:lnTo>
                  <a:pt x="578753" y="578753"/>
                </a:lnTo>
                <a:lnTo>
                  <a:pt x="0" y="5787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4881607" y="1028700"/>
            <a:ext cx="9103540" cy="8229600"/>
            <a:chOff x="0" y="0"/>
            <a:chExt cx="6350000" cy="5740400"/>
          </a:xfrm>
        </p:grpSpPr>
        <p:sp>
          <p:nvSpPr>
            <p:cNvPr name="Freeform 12" id="12"/>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5"/>
              <a:stretch>
                <a:fillRect l="-17739" t="0" r="-17739" b="0"/>
              </a:stretch>
            </a:blipFill>
          </p:spPr>
        </p:sp>
      </p:grpSp>
      <p:sp>
        <p:nvSpPr>
          <p:cNvPr name="Freeform 13" id="13"/>
          <p:cNvSpPr/>
          <p:nvPr/>
        </p:nvSpPr>
        <p:spPr>
          <a:xfrm flipH="false" flipV="false" rot="0">
            <a:off x="13563966" y="7214988"/>
            <a:ext cx="376800" cy="376800"/>
          </a:xfrm>
          <a:custGeom>
            <a:avLst/>
            <a:gdLst/>
            <a:ahLst/>
            <a:cxnLst/>
            <a:rect r="r" b="b" t="t" l="l"/>
            <a:pathLst>
              <a:path h="376800" w="376800">
                <a:moveTo>
                  <a:pt x="0" y="0"/>
                </a:moveTo>
                <a:lnTo>
                  <a:pt x="376800" y="0"/>
                </a:lnTo>
                <a:lnTo>
                  <a:pt x="376800" y="376800"/>
                </a:lnTo>
                <a:lnTo>
                  <a:pt x="0" y="376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563966" y="8097910"/>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4558749" y="4783340"/>
            <a:ext cx="791743" cy="791743"/>
          </a:xfrm>
          <a:custGeom>
            <a:avLst/>
            <a:gdLst/>
            <a:ahLst/>
            <a:cxnLst/>
            <a:rect r="r" b="b" t="t" l="l"/>
            <a:pathLst>
              <a:path h="791743" w="791743">
                <a:moveTo>
                  <a:pt x="0" y="0"/>
                </a:moveTo>
                <a:lnTo>
                  <a:pt x="791743" y="0"/>
                </a:lnTo>
                <a:lnTo>
                  <a:pt x="791743" y="791743"/>
                </a:lnTo>
                <a:lnTo>
                  <a:pt x="0" y="7917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045122" y="6369907"/>
            <a:ext cx="6220380" cy="2791430"/>
          </a:xfrm>
          <a:prstGeom prst="rect">
            <a:avLst/>
          </a:prstGeom>
        </p:spPr>
        <p:txBody>
          <a:bodyPr anchor="t" rtlCol="false" tIns="0" lIns="0" bIns="0" rIns="0">
            <a:spAutoFit/>
          </a:bodyPr>
          <a:lstStyle/>
          <a:p>
            <a:pPr algn="l">
              <a:lnSpc>
                <a:spcPts val="10191"/>
              </a:lnSpc>
            </a:pPr>
            <a:r>
              <a:rPr lang="en-US" sz="14559" spc="-334">
                <a:solidFill>
                  <a:srgbClr val="017EFF"/>
                </a:solidFill>
                <a:latin typeface="Etna Sans Serif"/>
                <a:ea typeface="Etna Sans Serif"/>
                <a:cs typeface="Etna Sans Serif"/>
                <a:sym typeface="Etna Sans Serif"/>
              </a:rPr>
              <a:t>thank you</a:t>
            </a:r>
          </a:p>
        </p:txBody>
      </p:sp>
      <p:sp>
        <p:nvSpPr>
          <p:cNvPr name="TextBox 17" id="17"/>
          <p:cNvSpPr txBox="true"/>
          <p:nvPr/>
        </p:nvSpPr>
        <p:spPr>
          <a:xfrm rot="0">
            <a:off x="14484832" y="7278544"/>
            <a:ext cx="2281574" cy="240665"/>
          </a:xfrm>
          <a:prstGeom prst="rect">
            <a:avLst/>
          </a:prstGeom>
        </p:spPr>
        <p:txBody>
          <a:bodyPr anchor="t" rtlCol="false" tIns="0" lIns="0" bIns="0" rIns="0">
            <a:spAutoFit/>
          </a:bodyPr>
          <a:lstStyle/>
          <a:p>
            <a:pPr algn="l">
              <a:lnSpc>
                <a:spcPts val="1960"/>
              </a:lnSpc>
              <a:spcBef>
                <a:spcPct val="0"/>
              </a:spcBef>
            </a:pPr>
            <a:r>
              <a:rPr lang="en-US" sz="1400">
                <a:solidFill>
                  <a:srgbClr val="000000"/>
                </a:solidFill>
                <a:latin typeface="Canva Sans"/>
                <a:ea typeface="Canva Sans"/>
                <a:cs typeface="Canva Sans"/>
                <a:sym typeface="Canva Sans"/>
              </a:rPr>
              <a:t>7206051716</a:t>
            </a:r>
          </a:p>
        </p:txBody>
      </p:sp>
      <p:sp>
        <p:nvSpPr>
          <p:cNvPr name="TextBox 18" id="18"/>
          <p:cNvSpPr txBox="true"/>
          <p:nvPr/>
        </p:nvSpPr>
        <p:spPr>
          <a:xfrm rot="0">
            <a:off x="14494641" y="8171275"/>
            <a:ext cx="2529883" cy="240665"/>
          </a:xfrm>
          <a:prstGeom prst="rect">
            <a:avLst/>
          </a:prstGeom>
        </p:spPr>
        <p:txBody>
          <a:bodyPr anchor="t" rtlCol="false" tIns="0" lIns="0" bIns="0" rIns="0">
            <a:spAutoFit/>
          </a:bodyPr>
          <a:lstStyle/>
          <a:p>
            <a:pPr algn="l">
              <a:lnSpc>
                <a:spcPts val="1960"/>
              </a:lnSpc>
              <a:spcBef>
                <a:spcPct val="0"/>
              </a:spcBef>
            </a:pPr>
            <a:r>
              <a:rPr lang="en-US" sz="1400">
                <a:solidFill>
                  <a:srgbClr val="000000"/>
                </a:solidFill>
                <a:latin typeface="Canva Sans"/>
                <a:ea typeface="Canva Sans"/>
                <a:cs typeface="Canva Sans"/>
                <a:sym typeface="Canva Sans"/>
              </a:rPr>
              <a:t>guptarishita139@gmail.com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2369"/>
        </a:solidFill>
      </p:bgPr>
    </p:bg>
    <p:spTree>
      <p:nvGrpSpPr>
        <p:cNvPr id="1" name=""/>
        <p:cNvGrpSpPr/>
        <p:nvPr/>
      </p:nvGrpSpPr>
      <p:grpSpPr>
        <a:xfrm>
          <a:off x="0" y="0"/>
          <a:ext cx="0" cy="0"/>
          <a:chOff x="0" y="0"/>
          <a:chExt cx="0" cy="0"/>
        </a:xfrm>
      </p:grpSpPr>
      <p:grpSp>
        <p:nvGrpSpPr>
          <p:cNvPr name="Group 2" id="2"/>
          <p:cNvGrpSpPr/>
          <p:nvPr/>
        </p:nvGrpSpPr>
        <p:grpSpPr>
          <a:xfrm rot="0">
            <a:off x="424987" y="391816"/>
            <a:ext cx="17438027" cy="9503369"/>
            <a:chOff x="0" y="0"/>
            <a:chExt cx="4592731" cy="2502945"/>
          </a:xfrm>
        </p:grpSpPr>
        <p:sp>
          <p:nvSpPr>
            <p:cNvPr name="Freeform 3" id="3"/>
            <p:cNvSpPr/>
            <p:nvPr/>
          </p:nvSpPr>
          <p:spPr>
            <a:xfrm flipH="false" flipV="false" rot="0">
              <a:off x="0" y="0"/>
              <a:ext cx="4592731" cy="2502945"/>
            </a:xfrm>
            <a:custGeom>
              <a:avLst/>
              <a:gdLst/>
              <a:ahLst/>
              <a:cxnLst/>
              <a:rect r="r" b="b" t="t" l="l"/>
              <a:pathLst>
                <a:path h="2502945" w="4592731">
                  <a:moveTo>
                    <a:pt x="13319" y="0"/>
                  </a:moveTo>
                  <a:lnTo>
                    <a:pt x="4579412" y="0"/>
                  </a:lnTo>
                  <a:cubicBezTo>
                    <a:pt x="4586768" y="0"/>
                    <a:pt x="4592731" y="5963"/>
                    <a:pt x="4592731" y="13319"/>
                  </a:cubicBezTo>
                  <a:lnTo>
                    <a:pt x="4592731" y="2489626"/>
                  </a:lnTo>
                  <a:cubicBezTo>
                    <a:pt x="4592731" y="2496982"/>
                    <a:pt x="4586768" y="2502945"/>
                    <a:pt x="4579412" y="2502945"/>
                  </a:cubicBezTo>
                  <a:lnTo>
                    <a:pt x="13319" y="2502945"/>
                  </a:lnTo>
                  <a:cubicBezTo>
                    <a:pt x="5963" y="2502945"/>
                    <a:pt x="0" y="2496982"/>
                    <a:pt x="0" y="2489626"/>
                  </a:cubicBezTo>
                  <a:lnTo>
                    <a:pt x="0" y="13319"/>
                  </a:lnTo>
                  <a:cubicBezTo>
                    <a:pt x="0" y="5963"/>
                    <a:pt x="5963" y="0"/>
                    <a:pt x="13319" y="0"/>
                  </a:cubicBezTo>
                  <a:close/>
                </a:path>
              </a:pathLst>
            </a:custGeom>
            <a:solidFill>
              <a:srgbClr val="FFFFFF"/>
            </a:solidFill>
            <a:ln cap="rnd">
              <a:noFill/>
              <a:prstDash val="solid"/>
              <a:round/>
            </a:ln>
          </p:spPr>
        </p:sp>
        <p:sp>
          <p:nvSpPr>
            <p:cNvPr name="TextBox 4" id="4"/>
            <p:cNvSpPr txBox="true"/>
            <p:nvPr/>
          </p:nvSpPr>
          <p:spPr>
            <a:xfrm>
              <a:off x="0" y="-38100"/>
              <a:ext cx="4592731" cy="25410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96609" y="1028700"/>
            <a:ext cx="6962691" cy="3135876"/>
            <a:chOff x="0" y="0"/>
            <a:chExt cx="8459470" cy="3810000"/>
          </a:xfrm>
        </p:grpSpPr>
        <p:sp>
          <p:nvSpPr>
            <p:cNvPr name="Freeform 6" id="6"/>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2"/>
              <a:stretch>
                <a:fillRect l="0" t="-24103" r="0" b="-24103"/>
              </a:stretch>
            </a:blipFill>
          </p:spPr>
        </p:sp>
      </p:grpSp>
      <p:grpSp>
        <p:nvGrpSpPr>
          <p:cNvPr name="Group 7" id="7"/>
          <p:cNvGrpSpPr/>
          <p:nvPr/>
        </p:nvGrpSpPr>
        <p:grpSpPr>
          <a:xfrm rot="0">
            <a:off x="1028700" y="6986155"/>
            <a:ext cx="6191456" cy="2272145"/>
            <a:chOff x="0" y="0"/>
            <a:chExt cx="1630672" cy="598425"/>
          </a:xfrm>
        </p:grpSpPr>
        <p:sp>
          <p:nvSpPr>
            <p:cNvPr name="Freeform 8" id="8"/>
            <p:cNvSpPr/>
            <p:nvPr/>
          </p:nvSpPr>
          <p:spPr>
            <a:xfrm flipH="false" flipV="false" rot="0">
              <a:off x="0" y="0"/>
              <a:ext cx="1630672" cy="598425"/>
            </a:xfrm>
            <a:custGeom>
              <a:avLst/>
              <a:gdLst/>
              <a:ahLst/>
              <a:cxnLst/>
              <a:rect r="r" b="b" t="t" l="l"/>
              <a:pathLst>
                <a:path h="598425" w="1630672">
                  <a:moveTo>
                    <a:pt x="53768" y="0"/>
                  </a:moveTo>
                  <a:lnTo>
                    <a:pt x="1576904" y="0"/>
                  </a:lnTo>
                  <a:cubicBezTo>
                    <a:pt x="1591164" y="0"/>
                    <a:pt x="1604840" y="5665"/>
                    <a:pt x="1614923" y="15748"/>
                  </a:cubicBezTo>
                  <a:cubicBezTo>
                    <a:pt x="1625007" y="25832"/>
                    <a:pt x="1630672" y="39508"/>
                    <a:pt x="1630672" y="53768"/>
                  </a:cubicBezTo>
                  <a:lnTo>
                    <a:pt x="1630672" y="544657"/>
                  </a:lnTo>
                  <a:cubicBezTo>
                    <a:pt x="1630672" y="558917"/>
                    <a:pt x="1625007" y="572593"/>
                    <a:pt x="1614923" y="582677"/>
                  </a:cubicBezTo>
                  <a:cubicBezTo>
                    <a:pt x="1604840" y="592760"/>
                    <a:pt x="1591164" y="598425"/>
                    <a:pt x="1576904" y="598425"/>
                  </a:cubicBezTo>
                  <a:lnTo>
                    <a:pt x="53768" y="598425"/>
                  </a:lnTo>
                  <a:cubicBezTo>
                    <a:pt x="39508" y="598425"/>
                    <a:pt x="25832" y="592760"/>
                    <a:pt x="15748" y="582677"/>
                  </a:cubicBezTo>
                  <a:cubicBezTo>
                    <a:pt x="5665" y="572593"/>
                    <a:pt x="0" y="558917"/>
                    <a:pt x="0" y="544657"/>
                  </a:cubicBezTo>
                  <a:lnTo>
                    <a:pt x="0" y="53768"/>
                  </a:lnTo>
                  <a:cubicBezTo>
                    <a:pt x="0" y="39508"/>
                    <a:pt x="5665" y="25832"/>
                    <a:pt x="15748" y="15748"/>
                  </a:cubicBezTo>
                  <a:cubicBezTo>
                    <a:pt x="25832" y="5665"/>
                    <a:pt x="39508" y="0"/>
                    <a:pt x="53768" y="0"/>
                  </a:cubicBezTo>
                  <a:close/>
                </a:path>
              </a:pathLst>
            </a:custGeom>
            <a:solidFill>
              <a:srgbClr val="FFFFFF"/>
            </a:solidFill>
            <a:ln w="9525" cap="rnd">
              <a:solidFill>
                <a:srgbClr val="017EFF"/>
              </a:solidFill>
              <a:prstDash val="solid"/>
              <a:round/>
            </a:ln>
          </p:spPr>
        </p:sp>
        <p:sp>
          <p:nvSpPr>
            <p:cNvPr name="TextBox 9" id="9"/>
            <p:cNvSpPr txBox="true"/>
            <p:nvPr/>
          </p:nvSpPr>
          <p:spPr>
            <a:xfrm>
              <a:off x="0" y="-38100"/>
              <a:ext cx="1630672" cy="6365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0296609" y="6288591"/>
            <a:ext cx="8741036" cy="5246370"/>
            <a:chOff x="0" y="0"/>
            <a:chExt cx="6350000" cy="3811270"/>
          </a:xfrm>
        </p:grpSpPr>
        <p:sp>
          <p:nvSpPr>
            <p:cNvPr name="Freeform 11" id="11"/>
            <p:cNvSpPr/>
            <p:nvPr/>
          </p:nvSpPr>
          <p:spPr>
            <a:xfrm flipH="false" flipV="false" rot="54000">
              <a:off x="-10590" y="-45865"/>
              <a:ext cx="6373673" cy="3903001"/>
            </a:xfrm>
            <a:custGeom>
              <a:avLst/>
              <a:gdLst/>
              <a:ahLst/>
              <a:cxnLst/>
              <a:rect r="r" b="b" t="t" l="l"/>
              <a:pathLst>
                <a:path h="3903001" w="6373673">
                  <a:moveTo>
                    <a:pt x="1629306" y="70078"/>
                  </a:moveTo>
                  <a:lnTo>
                    <a:pt x="5793122" y="4667"/>
                  </a:lnTo>
                  <a:cubicBezTo>
                    <a:pt x="6090266" y="0"/>
                    <a:pt x="6334036" y="236230"/>
                    <a:pt x="6338704" y="533373"/>
                  </a:cubicBezTo>
                  <a:lnTo>
                    <a:pt x="6369005" y="2462265"/>
                  </a:lnTo>
                  <a:cubicBezTo>
                    <a:pt x="6373673" y="2759408"/>
                    <a:pt x="6137443" y="3003179"/>
                    <a:pt x="5840300" y="3007847"/>
                  </a:cubicBezTo>
                  <a:lnTo>
                    <a:pt x="4778711" y="3024524"/>
                  </a:lnTo>
                  <a:cubicBezTo>
                    <a:pt x="4614901" y="3027097"/>
                    <a:pt x="4459887" y="3104471"/>
                    <a:pt x="4360334" y="3235591"/>
                  </a:cubicBezTo>
                  <a:lnTo>
                    <a:pt x="4050407" y="3639289"/>
                  </a:lnTo>
                  <a:cubicBezTo>
                    <a:pt x="3950835" y="3769139"/>
                    <a:pt x="3797111" y="3847764"/>
                    <a:pt x="3632031" y="3850357"/>
                  </a:cubicBezTo>
                  <a:lnTo>
                    <a:pt x="578058" y="3898333"/>
                  </a:lnTo>
                  <a:cubicBezTo>
                    <a:pt x="280914" y="3903000"/>
                    <a:pt x="37144" y="3666770"/>
                    <a:pt x="32476" y="3369627"/>
                  </a:cubicBezTo>
                  <a:lnTo>
                    <a:pt x="2653" y="1471211"/>
                  </a:lnTo>
                  <a:cubicBezTo>
                    <a:pt x="0" y="1302322"/>
                    <a:pt x="76237" y="1142355"/>
                    <a:pt x="209244" y="1038653"/>
                  </a:cubicBezTo>
                  <a:lnTo>
                    <a:pt x="1307192" y="183101"/>
                  </a:lnTo>
                  <a:cubicBezTo>
                    <a:pt x="1398793" y="111804"/>
                    <a:pt x="1512480" y="71913"/>
                    <a:pt x="1629306" y="70078"/>
                  </a:cubicBezTo>
                  <a:close/>
                </a:path>
              </a:pathLst>
            </a:custGeom>
            <a:blipFill>
              <a:blip r:embed="rId3"/>
              <a:stretch>
                <a:fillRect l="-10" t="-13392" r="-17473" b="-14434"/>
              </a:stretch>
            </a:blipFill>
          </p:spPr>
        </p:sp>
      </p:grpSp>
      <p:sp>
        <p:nvSpPr>
          <p:cNvPr name="Freeform 12" id="12"/>
          <p:cNvSpPr/>
          <p:nvPr/>
        </p:nvSpPr>
        <p:spPr>
          <a:xfrm flipH="false" flipV="false" rot="0">
            <a:off x="9144000" y="1028700"/>
            <a:ext cx="578753" cy="578753"/>
          </a:xfrm>
          <a:custGeom>
            <a:avLst/>
            <a:gdLst/>
            <a:ahLst/>
            <a:cxnLst/>
            <a:rect r="r" b="b" t="t" l="l"/>
            <a:pathLst>
              <a:path h="578753" w="578753">
                <a:moveTo>
                  <a:pt x="0" y="0"/>
                </a:moveTo>
                <a:lnTo>
                  <a:pt x="578753" y="0"/>
                </a:lnTo>
                <a:lnTo>
                  <a:pt x="578753" y="578753"/>
                </a:lnTo>
                <a:lnTo>
                  <a:pt x="0" y="578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45122" y="3638996"/>
            <a:ext cx="11950218" cy="2712102"/>
          </a:xfrm>
          <a:prstGeom prst="rect">
            <a:avLst/>
          </a:prstGeom>
        </p:spPr>
        <p:txBody>
          <a:bodyPr anchor="t" rtlCol="false" tIns="0" lIns="0" bIns="0" rIns="0">
            <a:spAutoFit/>
          </a:bodyPr>
          <a:lstStyle/>
          <a:p>
            <a:pPr algn="l">
              <a:lnSpc>
                <a:spcPts val="10229"/>
              </a:lnSpc>
            </a:pPr>
            <a:r>
              <a:rPr lang="en-US" sz="11757" spc="-270">
                <a:solidFill>
                  <a:srgbClr val="017EFF"/>
                </a:solidFill>
                <a:latin typeface="Etna Sans Serif"/>
                <a:ea typeface="Etna Sans Serif"/>
                <a:cs typeface="Etna Sans Serif"/>
                <a:sym typeface="Etna Sans Serif"/>
              </a:rPr>
              <a:t>Objective &amp; Approach</a:t>
            </a:r>
          </a:p>
        </p:txBody>
      </p:sp>
      <p:sp>
        <p:nvSpPr>
          <p:cNvPr name="TextBox 14" id="14"/>
          <p:cNvSpPr txBox="true"/>
          <p:nvPr/>
        </p:nvSpPr>
        <p:spPr>
          <a:xfrm rot="0">
            <a:off x="1541421" y="7496358"/>
            <a:ext cx="5166014" cy="306705"/>
          </a:xfrm>
          <a:prstGeom prst="rect">
            <a:avLst/>
          </a:prstGeom>
        </p:spPr>
        <p:txBody>
          <a:bodyPr anchor="t" rtlCol="false" tIns="0" lIns="0" bIns="0" rIns="0">
            <a:spAutoFit/>
          </a:bodyPr>
          <a:lstStyle/>
          <a:p>
            <a:pPr algn="l">
              <a:lnSpc>
                <a:spcPts val="2519"/>
              </a:lnSpc>
              <a:spcBef>
                <a:spcPct val="0"/>
              </a:spcBef>
            </a:pPr>
            <a:r>
              <a:rPr lang="en-US" sz="1799" spc="-17">
                <a:solidFill>
                  <a:srgbClr val="022369"/>
                </a:solidFill>
                <a:latin typeface="Etna Sans Serif"/>
                <a:ea typeface="Etna Sans Serif"/>
                <a:cs typeface="Etna Sans Serif"/>
                <a:sym typeface="Etna Sans Serif"/>
              </a:rPr>
              <a:t>Objective</a:t>
            </a:r>
          </a:p>
        </p:txBody>
      </p:sp>
      <p:sp>
        <p:nvSpPr>
          <p:cNvPr name="TextBox 15" id="15"/>
          <p:cNvSpPr txBox="true"/>
          <p:nvPr/>
        </p:nvSpPr>
        <p:spPr>
          <a:xfrm rot="0">
            <a:off x="1541421" y="7912710"/>
            <a:ext cx="5166014" cy="419100"/>
          </a:xfrm>
          <a:prstGeom prst="rect">
            <a:avLst/>
          </a:prstGeom>
        </p:spPr>
        <p:txBody>
          <a:bodyPr anchor="t" rtlCol="false" tIns="0" lIns="0" bIns="0" rIns="0">
            <a:spAutoFit/>
          </a:bodyPr>
          <a:lstStyle/>
          <a:p>
            <a:pPr algn="l">
              <a:lnSpc>
                <a:spcPts val="1680"/>
              </a:lnSpc>
            </a:pPr>
            <a:r>
              <a:rPr lang="en-US" sz="1400" spc="-14">
                <a:solidFill>
                  <a:srgbClr val="022369"/>
                </a:solidFill>
                <a:latin typeface="Open Sauce"/>
                <a:ea typeface="Open Sauce"/>
                <a:cs typeface="Open Sauce"/>
                <a:sym typeface="Open Sauce"/>
              </a:rPr>
              <a:t>Understand how casual ride</a:t>
            </a:r>
            <a:r>
              <a:rPr lang="en-US" sz="1400" spc="-14">
                <a:solidFill>
                  <a:srgbClr val="022369"/>
                </a:solidFill>
                <a:latin typeface="Open Sauce"/>
                <a:ea typeface="Open Sauce"/>
                <a:cs typeface="Open Sauce"/>
                <a:sym typeface="Open Sauce"/>
              </a:rPr>
              <a:t>rs differ from members and find strategies to increase memberships.</a:t>
            </a:r>
          </a:p>
        </p:txBody>
      </p:sp>
      <p:grpSp>
        <p:nvGrpSpPr>
          <p:cNvPr name="Group 16" id="16"/>
          <p:cNvGrpSpPr/>
          <p:nvPr/>
        </p:nvGrpSpPr>
        <p:grpSpPr>
          <a:xfrm rot="0">
            <a:off x="9144000" y="6986155"/>
            <a:ext cx="6191456" cy="2272145"/>
            <a:chOff x="0" y="0"/>
            <a:chExt cx="1630672" cy="598425"/>
          </a:xfrm>
        </p:grpSpPr>
        <p:sp>
          <p:nvSpPr>
            <p:cNvPr name="Freeform 17" id="17"/>
            <p:cNvSpPr/>
            <p:nvPr/>
          </p:nvSpPr>
          <p:spPr>
            <a:xfrm flipH="false" flipV="false" rot="0">
              <a:off x="0" y="0"/>
              <a:ext cx="1630672" cy="598425"/>
            </a:xfrm>
            <a:custGeom>
              <a:avLst/>
              <a:gdLst/>
              <a:ahLst/>
              <a:cxnLst/>
              <a:rect r="r" b="b" t="t" l="l"/>
              <a:pathLst>
                <a:path h="598425" w="1630672">
                  <a:moveTo>
                    <a:pt x="53768" y="0"/>
                  </a:moveTo>
                  <a:lnTo>
                    <a:pt x="1576904" y="0"/>
                  </a:lnTo>
                  <a:cubicBezTo>
                    <a:pt x="1591164" y="0"/>
                    <a:pt x="1604840" y="5665"/>
                    <a:pt x="1614923" y="15748"/>
                  </a:cubicBezTo>
                  <a:cubicBezTo>
                    <a:pt x="1625007" y="25832"/>
                    <a:pt x="1630672" y="39508"/>
                    <a:pt x="1630672" y="53768"/>
                  </a:cubicBezTo>
                  <a:lnTo>
                    <a:pt x="1630672" y="544657"/>
                  </a:lnTo>
                  <a:cubicBezTo>
                    <a:pt x="1630672" y="558917"/>
                    <a:pt x="1625007" y="572593"/>
                    <a:pt x="1614923" y="582677"/>
                  </a:cubicBezTo>
                  <a:cubicBezTo>
                    <a:pt x="1604840" y="592760"/>
                    <a:pt x="1591164" y="598425"/>
                    <a:pt x="1576904" y="598425"/>
                  </a:cubicBezTo>
                  <a:lnTo>
                    <a:pt x="53768" y="598425"/>
                  </a:lnTo>
                  <a:cubicBezTo>
                    <a:pt x="39508" y="598425"/>
                    <a:pt x="25832" y="592760"/>
                    <a:pt x="15748" y="582677"/>
                  </a:cubicBezTo>
                  <a:cubicBezTo>
                    <a:pt x="5665" y="572593"/>
                    <a:pt x="0" y="558917"/>
                    <a:pt x="0" y="544657"/>
                  </a:cubicBezTo>
                  <a:lnTo>
                    <a:pt x="0" y="53768"/>
                  </a:lnTo>
                  <a:cubicBezTo>
                    <a:pt x="0" y="39508"/>
                    <a:pt x="5665" y="25832"/>
                    <a:pt x="15748" y="15748"/>
                  </a:cubicBezTo>
                  <a:cubicBezTo>
                    <a:pt x="25832" y="5665"/>
                    <a:pt x="39508" y="0"/>
                    <a:pt x="53768" y="0"/>
                  </a:cubicBezTo>
                  <a:close/>
                </a:path>
              </a:pathLst>
            </a:custGeom>
            <a:solidFill>
              <a:srgbClr val="FFFFFF"/>
            </a:solidFill>
            <a:ln w="9525" cap="rnd">
              <a:solidFill>
                <a:srgbClr val="017EFF"/>
              </a:solidFill>
              <a:prstDash val="solid"/>
              <a:round/>
            </a:ln>
          </p:spPr>
        </p:sp>
        <p:sp>
          <p:nvSpPr>
            <p:cNvPr name="TextBox 18" id="18"/>
            <p:cNvSpPr txBox="true"/>
            <p:nvPr/>
          </p:nvSpPr>
          <p:spPr>
            <a:xfrm>
              <a:off x="0" y="-38100"/>
              <a:ext cx="1630672" cy="6365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9" id="19"/>
          <p:cNvSpPr txBox="true"/>
          <p:nvPr/>
        </p:nvSpPr>
        <p:spPr>
          <a:xfrm rot="0">
            <a:off x="9656721" y="7497884"/>
            <a:ext cx="5166014" cy="306705"/>
          </a:xfrm>
          <a:prstGeom prst="rect">
            <a:avLst/>
          </a:prstGeom>
        </p:spPr>
        <p:txBody>
          <a:bodyPr anchor="t" rtlCol="false" tIns="0" lIns="0" bIns="0" rIns="0">
            <a:spAutoFit/>
          </a:bodyPr>
          <a:lstStyle/>
          <a:p>
            <a:pPr algn="l">
              <a:lnSpc>
                <a:spcPts val="2519"/>
              </a:lnSpc>
              <a:spcBef>
                <a:spcPct val="0"/>
              </a:spcBef>
            </a:pPr>
            <a:r>
              <a:rPr lang="en-US" sz="1799" spc="-17">
                <a:solidFill>
                  <a:srgbClr val="022369"/>
                </a:solidFill>
                <a:latin typeface="Etna Sans Serif"/>
                <a:ea typeface="Etna Sans Serif"/>
                <a:cs typeface="Etna Sans Serif"/>
                <a:sym typeface="Etna Sans Serif"/>
              </a:rPr>
              <a:t>Approach</a:t>
            </a:r>
          </a:p>
        </p:txBody>
      </p:sp>
      <p:sp>
        <p:nvSpPr>
          <p:cNvPr name="TextBox 20" id="20"/>
          <p:cNvSpPr txBox="true"/>
          <p:nvPr/>
        </p:nvSpPr>
        <p:spPr>
          <a:xfrm rot="0">
            <a:off x="9656721" y="7914236"/>
            <a:ext cx="5166014" cy="1047750"/>
          </a:xfrm>
          <a:prstGeom prst="rect">
            <a:avLst/>
          </a:prstGeom>
        </p:spPr>
        <p:txBody>
          <a:bodyPr anchor="t" rtlCol="false" tIns="0" lIns="0" bIns="0" rIns="0">
            <a:spAutoFit/>
          </a:bodyPr>
          <a:lstStyle/>
          <a:p>
            <a:pPr algn="l" marL="302262" indent="-151131" lvl="1">
              <a:lnSpc>
                <a:spcPts val="1680"/>
              </a:lnSpc>
              <a:buFont typeface="Arial"/>
              <a:buChar char="•"/>
            </a:pPr>
            <a:r>
              <a:rPr lang="en-US" sz="1400" spc="-14">
                <a:solidFill>
                  <a:srgbClr val="022369"/>
                </a:solidFill>
                <a:latin typeface="Open Sauce"/>
                <a:ea typeface="Open Sauce"/>
                <a:cs typeface="Open Sauce"/>
                <a:sym typeface="Open Sauce"/>
              </a:rPr>
              <a:t>Data col</a:t>
            </a:r>
            <a:r>
              <a:rPr lang="en-US" sz="1400" spc="-14">
                <a:solidFill>
                  <a:srgbClr val="022369"/>
                </a:solidFill>
                <a:latin typeface="Open Sauce"/>
                <a:ea typeface="Open Sauce"/>
                <a:cs typeface="Open Sauce"/>
                <a:sym typeface="Open Sauce"/>
              </a:rPr>
              <a:t>lection (12 months of trip data).</a:t>
            </a:r>
          </a:p>
          <a:p>
            <a:pPr algn="l" marL="302262" indent="-151131" lvl="1">
              <a:lnSpc>
                <a:spcPts val="1680"/>
              </a:lnSpc>
              <a:buFont typeface="Arial"/>
              <a:buChar char="•"/>
            </a:pPr>
            <a:r>
              <a:rPr lang="en-US" sz="1400" spc="-14">
                <a:solidFill>
                  <a:srgbClr val="022369"/>
                </a:solidFill>
                <a:latin typeface="Open Sauce"/>
                <a:ea typeface="Open Sauce"/>
                <a:cs typeface="Open Sauce"/>
                <a:sym typeface="Open Sauce"/>
              </a:rPr>
              <a:t>Data cleaning and preparation (Excel, Python, Power BI).</a:t>
            </a:r>
          </a:p>
          <a:p>
            <a:pPr algn="l" marL="302262" indent="-151131" lvl="1">
              <a:lnSpc>
                <a:spcPts val="1680"/>
              </a:lnSpc>
              <a:buFont typeface="Arial"/>
              <a:buChar char="•"/>
            </a:pPr>
            <a:r>
              <a:rPr lang="en-US" sz="1400" spc="-14">
                <a:solidFill>
                  <a:srgbClr val="022369"/>
                </a:solidFill>
                <a:latin typeface="Open Sauce"/>
                <a:ea typeface="Open Sauce"/>
                <a:cs typeface="Open Sauce"/>
                <a:sym typeface="Open Sauce"/>
              </a:rPr>
              <a:t>Visualization and dashboard building.</a:t>
            </a:r>
          </a:p>
          <a:p>
            <a:pPr algn="l" marL="302262" indent="-151131" lvl="1">
              <a:lnSpc>
                <a:spcPts val="1680"/>
              </a:lnSpc>
              <a:buFont typeface="Arial"/>
              <a:buChar char="•"/>
            </a:pPr>
            <a:r>
              <a:rPr lang="en-US" sz="1400" spc="-14">
                <a:solidFill>
                  <a:srgbClr val="022369"/>
                </a:solidFill>
                <a:latin typeface="Open Sauce"/>
                <a:ea typeface="Open Sauce"/>
                <a:cs typeface="Open Sauce"/>
                <a:sym typeface="Open Sauce"/>
              </a:rPr>
              <a:t>Insights &amp; recommendations.</a:t>
            </a:r>
          </a:p>
          <a:p>
            <a:pPr algn="l">
              <a:lnSpc>
                <a:spcPts val="168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2369"/>
        </a:solidFill>
      </p:bgPr>
    </p:bg>
    <p:spTree>
      <p:nvGrpSpPr>
        <p:cNvPr id="1" name=""/>
        <p:cNvGrpSpPr/>
        <p:nvPr/>
      </p:nvGrpSpPr>
      <p:grpSpPr>
        <a:xfrm>
          <a:off x="0" y="0"/>
          <a:ext cx="0" cy="0"/>
          <a:chOff x="0" y="0"/>
          <a:chExt cx="0" cy="0"/>
        </a:xfrm>
      </p:grpSpPr>
      <p:grpSp>
        <p:nvGrpSpPr>
          <p:cNvPr name="Group 2" id="2"/>
          <p:cNvGrpSpPr/>
          <p:nvPr/>
        </p:nvGrpSpPr>
        <p:grpSpPr>
          <a:xfrm rot="0">
            <a:off x="424987" y="391816"/>
            <a:ext cx="17438027" cy="9503369"/>
            <a:chOff x="0" y="0"/>
            <a:chExt cx="4592731" cy="2502945"/>
          </a:xfrm>
        </p:grpSpPr>
        <p:sp>
          <p:nvSpPr>
            <p:cNvPr name="Freeform 3" id="3"/>
            <p:cNvSpPr/>
            <p:nvPr/>
          </p:nvSpPr>
          <p:spPr>
            <a:xfrm flipH="false" flipV="false" rot="0">
              <a:off x="0" y="0"/>
              <a:ext cx="4592731" cy="2502945"/>
            </a:xfrm>
            <a:custGeom>
              <a:avLst/>
              <a:gdLst/>
              <a:ahLst/>
              <a:cxnLst/>
              <a:rect r="r" b="b" t="t" l="l"/>
              <a:pathLst>
                <a:path h="2502945" w="4592731">
                  <a:moveTo>
                    <a:pt x="13319" y="0"/>
                  </a:moveTo>
                  <a:lnTo>
                    <a:pt x="4579412" y="0"/>
                  </a:lnTo>
                  <a:cubicBezTo>
                    <a:pt x="4586768" y="0"/>
                    <a:pt x="4592731" y="5963"/>
                    <a:pt x="4592731" y="13319"/>
                  </a:cubicBezTo>
                  <a:lnTo>
                    <a:pt x="4592731" y="2489626"/>
                  </a:lnTo>
                  <a:cubicBezTo>
                    <a:pt x="4592731" y="2496982"/>
                    <a:pt x="4586768" y="2502945"/>
                    <a:pt x="4579412" y="2502945"/>
                  </a:cubicBezTo>
                  <a:lnTo>
                    <a:pt x="13319" y="2502945"/>
                  </a:lnTo>
                  <a:cubicBezTo>
                    <a:pt x="5963" y="2502945"/>
                    <a:pt x="0" y="2496982"/>
                    <a:pt x="0" y="2489626"/>
                  </a:cubicBezTo>
                  <a:lnTo>
                    <a:pt x="0" y="13319"/>
                  </a:lnTo>
                  <a:cubicBezTo>
                    <a:pt x="0" y="5963"/>
                    <a:pt x="5963" y="0"/>
                    <a:pt x="13319" y="0"/>
                  </a:cubicBezTo>
                  <a:close/>
                </a:path>
              </a:pathLst>
            </a:custGeom>
            <a:solidFill>
              <a:srgbClr val="FFFFFF"/>
            </a:solidFill>
            <a:ln cap="rnd">
              <a:noFill/>
              <a:prstDash val="solid"/>
              <a:round/>
            </a:ln>
          </p:spPr>
        </p:sp>
        <p:sp>
          <p:nvSpPr>
            <p:cNvPr name="TextBox 4" id="4"/>
            <p:cNvSpPr txBox="true"/>
            <p:nvPr/>
          </p:nvSpPr>
          <p:spPr>
            <a:xfrm>
              <a:off x="0" y="-38100"/>
              <a:ext cx="4592731" cy="25410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859630" y="1172108"/>
            <a:ext cx="7397396" cy="8086192"/>
            <a:chOff x="0" y="0"/>
            <a:chExt cx="812800" cy="888482"/>
          </a:xfrm>
        </p:grpSpPr>
        <p:sp>
          <p:nvSpPr>
            <p:cNvPr name="Freeform 6" id="6"/>
            <p:cNvSpPr/>
            <p:nvPr/>
          </p:nvSpPr>
          <p:spPr>
            <a:xfrm flipH="false" flipV="false" rot="0">
              <a:off x="0" y="0"/>
              <a:ext cx="812800" cy="888482"/>
            </a:xfrm>
            <a:custGeom>
              <a:avLst/>
              <a:gdLst/>
              <a:ahLst/>
              <a:cxnLst/>
              <a:rect r="r" b="b" t="t" l="l"/>
              <a:pathLst>
                <a:path h="888482" w="812800">
                  <a:moveTo>
                    <a:pt x="0" y="0"/>
                  </a:moveTo>
                  <a:lnTo>
                    <a:pt x="812800" y="0"/>
                  </a:lnTo>
                  <a:lnTo>
                    <a:pt x="812800" y="888482"/>
                  </a:lnTo>
                  <a:lnTo>
                    <a:pt x="0" y="888482"/>
                  </a:lnTo>
                  <a:close/>
                </a:path>
              </a:pathLst>
            </a:custGeom>
            <a:blipFill>
              <a:blip r:embed="rId2"/>
              <a:stretch>
                <a:fillRect l="-68820" t="0" r="0" b="0"/>
              </a:stretch>
            </a:blipFill>
          </p:spPr>
        </p:sp>
      </p:grpSp>
      <p:sp>
        <p:nvSpPr>
          <p:cNvPr name="Freeform 7" id="7"/>
          <p:cNvSpPr/>
          <p:nvPr/>
        </p:nvSpPr>
        <p:spPr>
          <a:xfrm flipH="false" flipV="false" rot="0">
            <a:off x="5078743" y="3841837"/>
            <a:ext cx="961711" cy="954717"/>
          </a:xfrm>
          <a:custGeom>
            <a:avLst/>
            <a:gdLst/>
            <a:ahLst/>
            <a:cxnLst/>
            <a:rect r="r" b="b" t="t" l="l"/>
            <a:pathLst>
              <a:path h="954717" w="961711">
                <a:moveTo>
                  <a:pt x="0" y="0"/>
                </a:moveTo>
                <a:lnTo>
                  <a:pt x="961711" y="0"/>
                </a:lnTo>
                <a:lnTo>
                  <a:pt x="961711" y="954717"/>
                </a:lnTo>
                <a:lnTo>
                  <a:pt x="0" y="954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408020" y="5419164"/>
            <a:ext cx="1262001" cy="1577501"/>
          </a:xfrm>
          <a:custGeom>
            <a:avLst/>
            <a:gdLst/>
            <a:ahLst/>
            <a:cxnLst/>
            <a:rect r="r" b="b" t="t" l="l"/>
            <a:pathLst>
              <a:path h="1577501" w="1262001">
                <a:moveTo>
                  <a:pt x="0" y="0"/>
                </a:moveTo>
                <a:lnTo>
                  <a:pt x="1262001" y="0"/>
                </a:lnTo>
                <a:lnTo>
                  <a:pt x="1262001" y="1577500"/>
                </a:lnTo>
                <a:lnTo>
                  <a:pt x="0" y="1577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555168" y="7737830"/>
            <a:ext cx="1210118" cy="1643624"/>
          </a:xfrm>
          <a:custGeom>
            <a:avLst/>
            <a:gdLst/>
            <a:ahLst/>
            <a:cxnLst/>
            <a:rect r="r" b="b" t="t" l="l"/>
            <a:pathLst>
              <a:path h="1643624" w="1210118">
                <a:moveTo>
                  <a:pt x="0" y="0"/>
                </a:moveTo>
                <a:lnTo>
                  <a:pt x="1210118" y="0"/>
                </a:lnTo>
                <a:lnTo>
                  <a:pt x="1210118" y="1643624"/>
                </a:lnTo>
                <a:lnTo>
                  <a:pt x="0" y="1643624"/>
                </a:lnTo>
                <a:lnTo>
                  <a:pt x="0" y="0"/>
                </a:lnTo>
                <a:close/>
              </a:path>
            </a:pathLst>
          </a:custGeom>
          <a:blipFill>
            <a:blip r:embed="rId7"/>
            <a:stretch>
              <a:fillRect l="0" t="0" r="0" b="0"/>
            </a:stretch>
          </a:blipFill>
        </p:spPr>
      </p:sp>
      <p:sp>
        <p:nvSpPr>
          <p:cNvPr name="TextBox 10" id="10"/>
          <p:cNvSpPr txBox="true"/>
          <p:nvPr/>
        </p:nvSpPr>
        <p:spPr>
          <a:xfrm rot="0">
            <a:off x="1028700" y="1529306"/>
            <a:ext cx="7141593" cy="2085975"/>
          </a:xfrm>
          <a:prstGeom prst="rect">
            <a:avLst/>
          </a:prstGeom>
        </p:spPr>
        <p:txBody>
          <a:bodyPr anchor="t" rtlCol="false" tIns="0" lIns="0" bIns="0" rIns="0">
            <a:spAutoFit/>
          </a:bodyPr>
          <a:lstStyle/>
          <a:p>
            <a:pPr algn="l" marL="0" indent="0" lvl="0">
              <a:lnSpc>
                <a:spcPts val="8218"/>
              </a:lnSpc>
            </a:pPr>
            <a:r>
              <a:rPr lang="en-US" sz="6848" spc="-157">
                <a:solidFill>
                  <a:srgbClr val="017EFF"/>
                </a:solidFill>
                <a:latin typeface="Etna Sans Serif"/>
                <a:ea typeface="Etna Sans Serif"/>
                <a:cs typeface="Etna Sans Serif"/>
                <a:sym typeface="Etna Sans Serif"/>
              </a:rPr>
              <a:t>Data Preparation &amp; Cleaning</a:t>
            </a:r>
          </a:p>
        </p:txBody>
      </p:sp>
      <p:grpSp>
        <p:nvGrpSpPr>
          <p:cNvPr name="Group 11" id="11"/>
          <p:cNvGrpSpPr/>
          <p:nvPr/>
        </p:nvGrpSpPr>
        <p:grpSpPr>
          <a:xfrm rot="0">
            <a:off x="1028700" y="3954243"/>
            <a:ext cx="7141593" cy="723755"/>
            <a:chOff x="0" y="0"/>
            <a:chExt cx="9522124" cy="965007"/>
          </a:xfrm>
        </p:grpSpPr>
        <p:sp>
          <p:nvSpPr>
            <p:cNvPr name="TextBox 12" id="12"/>
            <p:cNvSpPr txBox="true"/>
            <p:nvPr/>
          </p:nvSpPr>
          <p:spPr>
            <a:xfrm rot="0">
              <a:off x="0" y="675051"/>
              <a:ext cx="9522124" cy="289956"/>
            </a:xfrm>
            <a:prstGeom prst="rect">
              <a:avLst/>
            </a:prstGeom>
          </p:spPr>
          <p:txBody>
            <a:bodyPr anchor="t" rtlCol="false" tIns="0" lIns="0" bIns="0" rIns="0">
              <a:spAutoFit/>
            </a:bodyPr>
            <a:lstStyle/>
            <a:p>
              <a:pPr algn="l" marL="0" indent="0" lvl="0">
                <a:lnSpc>
                  <a:spcPts val="1874"/>
                </a:lnSpc>
              </a:pPr>
              <a:r>
                <a:rPr lang="en-US" sz="1441" spc="-14">
                  <a:solidFill>
                    <a:srgbClr val="022369"/>
                  </a:solidFill>
                  <a:latin typeface="Open Sauce"/>
                  <a:ea typeface="Open Sauce"/>
                  <a:cs typeface="Open Sauce"/>
                  <a:sym typeface="Open Sauce"/>
                </a:rPr>
                <a:t>5.8M+</a:t>
              </a:r>
              <a:r>
                <a:rPr lang="en-US" sz="1441" spc="-14">
                  <a:solidFill>
                    <a:srgbClr val="022369"/>
                  </a:solidFill>
                  <a:latin typeface="Open Sauce"/>
                  <a:ea typeface="Open Sauce"/>
                  <a:cs typeface="Open Sauce"/>
                  <a:sym typeface="Open Sauce"/>
                </a:rPr>
                <a:t> ride records across 12 months.</a:t>
              </a:r>
            </a:p>
          </p:txBody>
        </p:sp>
        <p:sp>
          <p:nvSpPr>
            <p:cNvPr name="TextBox 13" id="13"/>
            <p:cNvSpPr txBox="true"/>
            <p:nvPr/>
          </p:nvSpPr>
          <p:spPr>
            <a:xfrm rot="0">
              <a:off x="0" y="-19050"/>
              <a:ext cx="1837618" cy="370767"/>
            </a:xfrm>
            <a:prstGeom prst="rect">
              <a:avLst/>
            </a:prstGeom>
          </p:spPr>
          <p:txBody>
            <a:bodyPr anchor="t" rtlCol="false" tIns="0" lIns="0" bIns="0" rIns="0">
              <a:spAutoFit/>
            </a:bodyPr>
            <a:lstStyle/>
            <a:p>
              <a:pPr algn="l">
                <a:lnSpc>
                  <a:spcPts val="2252"/>
                </a:lnSpc>
              </a:pPr>
              <a:r>
                <a:rPr lang="en-US" sz="1732" spc="-17">
                  <a:solidFill>
                    <a:srgbClr val="022369"/>
                  </a:solidFill>
                  <a:latin typeface="Etna Sans Serif"/>
                  <a:ea typeface="Etna Sans Serif"/>
                  <a:cs typeface="Etna Sans Serif"/>
                  <a:sym typeface="Etna Sans Serif"/>
                </a:rPr>
                <a:t>Raw Dataset:</a:t>
              </a:r>
            </a:p>
          </p:txBody>
        </p:sp>
      </p:grpSp>
      <p:grpSp>
        <p:nvGrpSpPr>
          <p:cNvPr name="Group 14" id="14"/>
          <p:cNvGrpSpPr/>
          <p:nvPr/>
        </p:nvGrpSpPr>
        <p:grpSpPr>
          <a:xfrm rot="0">
            <a:off x="1028700" y="5023111"/>
            <a:ext cx="7141593" cy="2714719"/>
            <a:chOff x="0" y="0"/>
            <a:chExt cx="9522124" cy="3619626"/>
          </a:xfrm>
        </p:grpSpPr>
        <p:sp>
          <p:nvSpPr>
            <p:cNvPr name="TextBox 15" id="15"/>
            <p:cNvSpPr txBox="true"/>
            <p:nvPr/>
          </p:nvSpPr>
          <p:spPr>
            <a:xfrm rot="0">
              <a:off x="0" y="618146"/>
              <a:ext cx="9522124" cy="3001480"/>
            </a:xfrm>
            <a:prstGeom prst="rect">
              <a:avLst/>
            </a:prstGeom>
          </p:spPr>
          <p:txBody>
            <a:bodyPr anchor="t" rtlCol="false" tIns="0" lIns="0" bIns="0" rIns="0">
              <a:spAutoFit/>
            </a:bodyPr>
            <a:lstStyle/>
            <a:p>
              <a:pPr algn="l" marL="332080" indent="-166040" lvl="1">
                <a:lnSpc>
                  <a:spcPts val="1999"/>
                </a:lnSpc>
                <a:buFont typeface="Arial"/>
                <a:buChar char="•"/>
              </a:pPr>
              <a:r>
                <a:rPr lang="en-US" sz="1538" spc="-15">
                  <a:solidFill>
                    <a:srgbClr val="022369"/>
                  </a:solidFill>
                  <a:latin typeface="Open Sauce"/>
                  <a:ea typeface="Open Sauce"/>
                  <a:cs typeface="Open Sauce"/>
                  <a:sym typeface="Open Sauce"/>
                </a:rPr>
                <a:t>R</a:t>
              </a:r>
              <a:r>
                <a:rPr lang="en-US" sz="1538" spc="-15">
                  <a:solidFill>
                    <a:srgbClr val="022369"/>
                  </a:solidFill>
                  <a:latin typeface="Open Sauce"/>
                  <a:ea typeface="Open Sauce"/>
                  <a:cs typeface="Open Sauce"/>
                  <a:sym typeface="Open Sauce"/>
                </a:rPr>
                <a:t>emoved null values &amp; duplicates.</a:t>
              </a:r>
            </a:p>
            <a:p>
              <a:pPr algn="l" marL="332080" indent="-166040" lvl="1">
                <a:lnSpc>
                  <a:spcPts val="1999"/>
                </a:lnSpc>
                <a:buFont typeface="Arial"/>
                <a:buChar char="•"/>
              </a:pPr>
              <a:r>
                <a:rPr lang="en-US" sz="1538" spc="-15">
                  <a:solidFill>
                    <a:srgbClr val="022369"/>
                  </a:solidFill>
                  <a:latin typeface="Open Sauce"/>
                  <a:ea typeface="Open Sauce"/>
                  <a:cs typeface="Open Sauce"/>
                  <a:sym typeface="Open Sauce"/>
                </a:rPr>
                <a:t>Dropped rides ≤ 0 minutes.</a:t>
              </a:r>
            </a:p>
            <a:p>
              <a:pPr algn="l" marL="332080" indent="-166040" lvl="1">
                <a:lnSpc>
                  <a:spcPts val="1999"/>
                </a:lnSpc>
                <a:buFont typeface="Arial"/>
                <a:buChar char="•"/>
              </a:pPr>
              <a:r>
                <a:rPr lang="en-US" sz="1538" spc="-15">
                  <a:solidFill>
                    <a:srgbClr val="022369"/>
                  </a:solidFill>
                  <a:latin typeface="Open Sauce"/>
                  <a:ea typeface="Open Sauce"/>
                  <a:cs typeface="Open Sauce"/>
                  <a:sym typeface="Open Sauce"/>
                </a:rPr>
                <a:t>Standardized date, time, and station columns.</a:t>
              </a:r>
            </a:p>
            <a:p>
              <a:pPr algn="l" marL="332080" indent="-166040" lvl="1">
                <a:lnSpc>
                  <a:spcPts val="1999"/>
                </a:lnSpc>
                <a:buFont typeface="Arial"/>
                <a:buChar char="•"/>
              </a:pPr>
              <a:r>
                <a:rPr lang="en-US" sz="1538" spc="-15">
                  <a:solidFill>
                    <a:srgbClr val="022369"/>
                  </a:solidFill>
                  <a:latin typeface="Open Sauce"/>
                  <a:ea typeface="Open Sauce"/>
                  <a:cs typeface="Open Sauce"/>
                  <a:sym typeface="Open Sauce"/>
                </a:rPr>
                <a:t>Created new fields:</a:t>
              </a:r>
            </a:p>
            <a:p>
              <a:pPr algn="l">
                <a:lnSpc>
                  <a:spcPts val="1999"/>
                </a:lnSpc>
              </a:pPr>
              <a:r>
                <a:rPr lang="en-US" sz="1538" spc="-15">
                  <a:solidFill>
                    <a:srgbClr val="022369"/>
                  </a:solidFill>
                  <a:latin typeface="Open Sauce"/>
                  <a:ea typeface="Open Sauce"/>
                  <a:cs typeface="Open Sauce"/>
                  <a:sym typeface="Open Sauce"/>
                </a:rPr>
                <a:t>       1.  </a:t>
              </a:r>
              <a:r>
                <a:rPr lang="en-US" sz="1538" spc="-15">
                  <a:solidFill>
                    <a:srgbClr val="022369"/>
                  </a:solidFill>
                  <a:latin typeface="Open Sauce"/>
                  <a:ea typeface="Open Sauce"/>
                  <a:cs typeface="Open Sauce"/>
                  <a:sym typeface="Open Sauce"/>
                </a:rPr>
                <a:t>ride_length (minutes)</a:t>
              </a:r>
            </a:p>
            <a:p>
              <a:pPr algn="l">
                <a:lnSpc>
                  <a:spcPts val="1999"/>
                </a:lnSpc>
              </a:pPr>
              <a:r>
                <a:rPr lang="en-US" sz="1538" spc="-15">
                  <a:solidFill>
                    <a:srgbClr val="022369"/>
                  </a:solidFill>
                  <a:latin typeface="Open Sauce"/>
                  <a:ea typeface="Open Sauce"/>
                  <a:cs typeface="Open Sauce"/>
                  <a:sym typeface="Open Sauce"/>
                </a:rPr>
                <a:t>       </a:t>
              </a:r>
              <a:r>
                <a:rPr lang="en-US" sz="1538" spc="-15">
                  <a:solidFill>
                    <a:srgbClr val="022369"/>
                  </a:solidFill>
                  <a:latin typeface="Open Sauce"/>
                  <a:ea typeface="Open Sauce"/>
                  <a:cs typeface="Open Sauce"/>
                  <a:sym typeface="Open Sauce"/>
                </a:rPr>
                <a:t>2. </a:t>
              </a:r>
              <a:r>
                <a:rPr lang="en-US" sz="1538" spc="-15">
                  <a:solidFill>
                    <a:srgbClr val="022369"/>
                  </a:solidFill>
                  <a:latin typeface="Open Sauce"/>
                  <a:ea typeface="Open Sauce"/>
                  <a:cs typeface="Open Sauce"/>
                  <a:sym typeface="Open Sauce"/>
                </a:rPr>
                <a:t>ride_date (daily breakdown)</a:t>
              </a:r>
            </a:p>
            <a:p>
              <a:pPr algn="l">
                <a:lnSpc>
                  <a:spcPts val="1999"/>
                </a:lnSpc>
              </a:pPr>
              <a:r>
                <a:rPr lang="en-US" sz="1538" spc="-15">
                  <a:solidFill>
                    <a:srgbClr val="022369"/>
                  </a:solidFill>
                  <a:latin typeface="Open Sauce"/>
                  <a:ea typeface="Open Sauce"/>
                  <a:cs typeface="Open Sauce"/>
                  <a:sym typeface="Open Sauce"/>
                </a:rPr>
                <a:t>       </a:t>
              </a:r>
              <a:r>
                <a:rPr lang="en-US" sz="1538" spc="-15">
                  <a:solidFill>
                    <a:srgbClr val="022369"/>
                  </a:solidFill>
                  <a:latin typeface="Open Sauce"/>
                  <a:ea typeface="Open Sauce"/>
                  <a:cs typeface="Open Sauce"/>
                  <a:sym typeface="Open Sauce"/>
                </a:rPr>
                <a:t>3. </a:t>
              </a:r>
              <a:r>
                <a:rPr lang="en-US" sz="1538" spc="-15">
                  <a:solidFill>
                    <a:srgbClr val="022369"/>
                  </a:solidFill>
                  <a:latin typeface="Open Sauce"/>
                  <a:ea typeface="Open Sauce"/>
                  <a:cs typeface="Open Sauce"/>
                  <a:sym typeface="Open Sauce"/>
                </a:rPr>
                <a:t>weekend_flag (weekday vs weekend)</a:t>
              </a:r>
            </a:p>
            <a:p>
              <a:pPr algn="l">
                <a:lnSpc>
                  <a:spcPts val="1999"/>
                </a:lnSpc>
              </a:pPr>
              <a:r>
                <a:rPr lang="en-US" sz="1538" spc="-15">
                  <a:solidFill>
                    <a:srgbClr val="022369"/>
                  </a:solidFill>
                  <a:latin typeface="Open Sauce"/>
                  <a:ea typeface="Open Sauce"/>
                  <a:cs typeface="Open Sauce"/>
                  <a:sym typeface="Open Sauce"/>
                </a:rPr>
                <a:t>       </a:t>
              </a:r>
              <a:r>
                <a:rPr lang="en-US" sz="1538" spc="-15">
                  <a:solidFill>
                    <a:srgbClr val="022369"/>
                  </a:solidFill>
                  <a:latin typeface="Open Sauce"/>
                  <a:ea typeface="Open Sauce"/>
                  <a:cs typeface="Open Sauce"/>
                  <a:sym typeface="Open Sauce"/>
                </a:rPr>
                <a:t>4. </a:t>
              </a:r>
              <a:r>
                <a:rPr lang="en-US" sz="1538" spc="-15">
                  <a:solidFill>
                    <a:srgbClr val="022369"/>
                  </a:solidFill>
                  <a:latin typeface="Open Sauce"/>
                  <a:ea typeface="Open Sauce"/>
                  <a:cs typeface="Open Sauce"/>
                  <a:sym typeface="Open Sauce"/>
                </a:rPr>
                <a:t>start_hour (time of ride)</a:t>
              </a:r>
            </a:p>
            <a:p>
              <a:pPr algn="l" marL="0" indent="0" lvl="0">
                <a:lnSpc>
                  <a:spcPts val="1999"/>
                </a:lnSpc>
              </a:pPr>
            </a:p>
          </p:txBody>
        </p:sp>
        <p:sp>
          <p:nvSpPr>
            <p:cNvPr name="TextBox 16" id="16"/>
            <p:cNvSpPr txBox="true"/>
            <p:nvPr/>
          </p:nvSpPr>
          <p:spPr>
            <a:xfrm rot="0">
              <a:off x="0" y="-9525"/>
              <a:ext cx="1837618" cy="304337"/>
            </a:xfrm>
            <a:prstGeom prst="rect">
              <a:avLst/>
            </a:prstGeom>
          </p:spPr>
          <p:txBody>
            <a:bodyPr anchor="t" rtlCol="false" tIns="0" lIns="0" bIns="0" rIns="0">
              <a:spAutoFit/>
            </a:bodyPr>
            <a:lstStyle/>
            <a:p>
              <a:pPr algn="l">
                <a:lnSpc>
                  <a:spcPts val="1940"/>
                </a:lnSpc>
              </a:pPr>
              <a:r>
                <a:rPr lang="en-US" sz="1492" spc="-14">
                  <a:solidFill>
                    <a:srgbClr val="022369"/>
                  </a:solidFill>
                  <a:latin typeface="Etna Sans Serif"/>
                  <a:ea typeface="Etna Sans Serif"/>
                  <a:cs typeface="Etna Sans Serif"/>
                  <a:sym typeface="Etna Sans Serif"/>
                </a:rPr>
                <a:t>Cleaning Steps:</a:t>
              </a:r>
            </a:p>
          </p:txBody>
        </p:sp>
      </p:grpSp>
      <p:grpSp>
        <p:nvGrpSpPr>
          <p:cNvPr name="Group 17" id="17"/>
          <p:cNvGrpSpPr/>
          <p:nvPr/>
        </p:nvGrpSpPr>
        <p:grpSpPr>
          <a:xfrm rot="0">
            <a:off x="1028700" y="7737830"/>
            <a:ext cx="7141593" cy="723755"/>
            <a:chOff x="0" y="0"/>
            <a:chExt cx="9522124" cy="965007"/>
          </a:xfrm>
        </p:grpSpPr>
        <p:sp>
          <p:nvSpPr>
            <p:cNvPr name="TextBox 18" id="18"/>
            <p:cNvSpPr txBox="true"/>
            <p:nvPr/>
          </p:nvSpPr>
          <p:spPr>
            <a:xfrm rot="0">
              <a:off x="0" y="675051"/>
              <a:ext cx="9522124" cy="289956"/>
            </a:xfrm>
            <a:prstGeom prst="rect">
              <a:avLst/>
            </a:prstGeom>
          </p:spPr>
          <p:txBody>
            <a:bodyPr anchor="t" rtlCol="false" tIns="0" lIns="0" bIns="0" rIns="0">
              <a:spAutoFit/>
            </a:bodyPr>
            <a:lstStyle/>
            <a:p>
              <a:pPr algn="l" marL="0" indent="0" lvl="0">
                <a:lnSpc>
                  <a:spcPts val="1874"/>
                </a:lnSpc>
              </a:pPr>
              <a:r>
                <a:rPr lang="en-US" sz="1441" spc="-14">
                  <a:solidFill>
                    <a:srgbClr val="022369"/>
                  </a:solidFill>
                  <a:latin typeface="Open Sauce"/>
                  <a:ea typeface="Open Sauce"/>
                  <a:cs typeface="Open Sauce"/>
                  <a:sym typeface="Open Sauce"/>
                </a:rPr>
                <a:t>Cl</a:t>
              </a:r>
              <a:r>
                <a:rPr lang="en-US" sz="1441" spc="-14">
                  <a:solidFill>
                    <a:srgbClr val="022369"/>
                  </a:solidFill>
                  <a:latin typeface="Open Sauce"/>
                  <a:ea typeface="Open Sauce"/>
                  <a:cs typeface="Open Sauce"/>
                  <a:sym typeface="Open Sauce"/>
                </a:rPr>
                <a:t>ean, structured, and ready for analysis in Power BI.</a:t>
              </a:r>
            </a:p>
          </p:txBody>
        </p:sp>
        <p:sp>
          <p:nvSpPr>
            <p:cNvPr name="TextBox 19" id="19"/>
            <p:cNvSpPr txBox="true"/>
            <p:nvPr/>
          </p:nvSpPr>
          <p:spPr>
            <a:xfrm rot="0">
              <a:off x="0" y="-19050"/>
              <a:ext cx="1837618" cy="370767"/>
            </a:xfrm>
            <a:prstGeom prst="rect">
              <a:avLst/>
            </a:prstGeom>
          </p:spPr>
          <p:txBody>
            <a:bodyPr anchor="t" rtlCol="false" tIns="0" lIns="0" bIns="0" rIns="0">
              <a:spAutoFit/>
            </a:bodyPr>
            <a:lstStyle/>
            <a:p>
              <a:pPr algn="l">
                <a:lnSpc>
                  <a:spcPts val="2252"/>
                </a:lnSpc>
              </a:pPr>
              <a:r>
                <a:rPr lang="en-US" sz="1732" spc="-17">
                  <a:solidFill>
                    <a:srgbClr val="022369"/>
                  </a:solidFill>
                  <a:latin typeface="Etna Sans Serif"/>
                  <a:ea typeface="Etna Sans Serif"/>
                  <a:cs typeface="Etna Sans Serif"/>
                  <a:sym typeface="Etna Sans Serif"/>
                </a:rPr>
                <a:t>Final Dataset:</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22369"/>
        </a:solidFill>
      </p:bgPr>
    </p:bg>
    <p:spTree>
      <p:nvGrpSpPr>
        <p:cNvPr id="1" name=""/>
        <p:cNvGrpSpPr/>
        <p:nvPr/>
      </p:nvGrpSpPr>
      <p:grpSpPr>
        <a:xfrm>
          <a:off x="0" y="0"/>
          <a:ext cx="0" cy="0"/>
          <a:chOff x="0" y="0"/>
          <a:chExt cx="0" cy="0"/>
        </a:xfrm>
      </p:grpSpPr>
      <p:grpSp>
        <p:nvGrpSpPr>
          <p:cNvPr name="Group 2" id="2"/>
          <p:cNvGrpSpPr/>
          <p:nvPr/>
        </p:nvGrpSpPr>
        <p:grpSpPr>
          <a:xfrm rot="0">
            <a:off x="424987" y="391816"/>
            <a:ext cx="17438027" cy="9503369"/>
            <a:chOff x="0" y="0"/>
            <a:chExt cx="4592731" cy="2502945"/>
          </a:xfrm>
        </p:grpSpPr>
        <p:sp>
          <p:nvSpPr>
            <p:cNvPr name="Freeform 3" id="3"/>
            <p:cNvSpPr/>
            <p:nvPr/>
          </p:nvSpPr>
          <p:spPr>
            <a:xfrm flipH="false" flipV="false" rot="0">
              <a:off x="0" y="0"/>
              <a:ext cx="4592731" cy="2502945"/>
            </a:xfrm>
            <a:custGeom>
              <a:avLst/>
              <a:gdLst/>
              <a:ahLst/>
              <a:cxnLst/>
              <a:rect r="r" b="b" t="t" l="l"/>
              <a:pathLst>
                <a:path h="2502945" w="4592731">
                  <a:moveTo>
                    <a:pt x="13319" y="0"/>
                  </a:moveTo>
                  <a:lnTo>
                    <a:pt x="4579412" y="0"/>
                  </a:lnTo>
                  <a:cubicBezTo>
                    <a:pt x="4586768" y="0"/>
                    <a:pt x="4592731" y="5963"/>
                    <a:pt x="4592731" y="13319"/>
                  </a:cubicBezTo>
                  <a:lnTo>
                    <a:pt x="4592731" y="2489626"/>
                  </a:lnTo>
                  <a:cubicBezTo>
                    <a:pt x="4592731" y="2496982"/>
                    <a:pt x="4586768" y="2502945"/>
                    <a:pt x="4579412" y="2502945"/>
                  </a:cubicBezTo>
                  <a:lnTo>
                    <a:pt x="13319" y="2502945"/>
                  </a:lnTo>
                  <a:cubicBezTo>
                    <a:pt x="5963" y="2502945"/>
                    <a:pt x="0" y="2496982"/>
                    <a:pt x="0" y="2489626"/>
                  </a:cubicBezTo>
                  <a:lnTo>
                    <a:pt x="0" y="13319"/>
                  </a:lnTo>
                  <a:cubicBezTo>
                    <a:pt x="0" y="5963"/>
                    <a:pt x="5963" y="0"/>
                    <a:pt x="13319" y="0"/>
                  </a:cubicBezTo>
                  <a:close/>
                </a:path>
              </a:pathLst>
            </a:custGeom>
            <a:solidFill>
              <a:srgbClr val="FFFFFF"/>
            </a:solidFill>
            <a:ln cap="rnd">
              <a:noFill/>
              <a:prstDash val="solid"/>
              <a:round/>
            </a:ln>
          </p:spPr>
        </p:sp>
        <p:sp>
          <p:nvSpPr>
            <p:cNvPr name="TextBox 4" id="4"/>
            <p:cNvSpPr txBox="true"/>
            <p:nvPr/>
          </p:nvSpPr>
          <p:spPr>
            <a:xfrm>
              <a:off x="0" y="-38100"/>
              <a:ext cx="4592731" cy="25410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481668" y="8816277"/>
            <a:ext cx="628879" cy="628879"/>
          </a:xfrm>
          <a:custGeom>
            <a:avLst/>
            <a:gdLst/>
            <a:ahLst/>
            <a:cxnLst/>
            <a:rect r="r" b="b" t="t" l="l"/>
            <a:pathLst>
              <a:path h="628879" w="628879">
                <a:moveTo>
                  <a:pt x="0" y="0"/>
                </a:moveTo>
                <a:lnTo>
                  <a:pt x="628879" y="0"/>
                </a:lnTo>
                <a:lnTo>
                  <a:pt x="628879" y="628879"/>
                </a:lnTo>
                <a:lnTo>
                  <a:pt x="0" y="6288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27084" y="1028700"/>
            <a:ext cx="14433833" cy="2756358"/>
          </a:xfrm>
          <a:custGeom>
            <a:avLst/>
            <a:gdLst/>
            <a:ahLst/>
            <a:cxnLst/>
            <a:rect r="r" b="b" t="t" l="l"/>
            <a:pathLst>
              <a:path h="2756358" w="14433833">
                <a:moveTo>
                  <a:pt x="0" y="0"/>
                </a:moveTo>
                <a:lnTo>
                  <a:pt x="14433832" y="0"/>
                </a:lnTo>
                <a:lnTo>
                  <a:pt x="14433832" y="2756358"/>
                </a:lnTo>
                <a:lnTo>
                  <a:pt x="0" y="2756358"/>
                </a:lnTo>
                <a:lnTo>
                  <a:pt x="0" y="0"/>
                </a:lnTo>
                <a:close/>
              </a:path>
            </a:pathLst>
          </a:custGeom>
          <a:blipFill>
            <a:blip r:embed="rId4"/>
            <a:stretch>
              <a:fillRect l="0" t="0" r="0" b="0"/>
            </a:stretch>
          </a:blipFill>
        </p:spPr>
      </p:sp>
      <p:sp>
        <p:nvSpPr>
          <p:cNvPr name="Freeform 7" id="7"/>
          <p:cNvSpPr/>
          <p:nvPr/>
        </p:nvSpPr>
        <p:spPr>
          <a:xfrm flipH="false" flipV="false" rot="0">
            <a:off x="8433826" y="4191485"/>
            <a:ext cx="8825474" cy="5253671"/>
          </a:xfrm>
          <a:custGeom>
            <a:avLst/>
            <a:gdLst/>
            <a:ahLst/>
            <a:cxnLst/>
            <a:rect r="r" b="b" t="t" l="l"/>
            <a:pathLst>
              <a:path h="5253671" w="8825474">
                <a:moveTo>
                  <a:pt x="0" y="0"/>
                </a:moveTo>
                <a:lnTo>
                  <a:pt x="8825474" y="0"/>
                </a:lnTo>
                <a:lnTo>
                  <a:pt x="8825474" y="5253671"/>
                </a:lnTo>
                <a:lnTo>
                  <a:pt x="0" y="5253671"/>
                </a:lnTo>
                <a:lnTo>
                  <a:pt x="0" y="0"/>
                </a:lnTo>
                <a:close/>
              </a:path>
            </a:pathLst>
          </a:custGeom>
          <a:blipFill>
            <a:blip r:embed="rId5"/>
            <a:stretch>
              <a:fillRect l="0" t="0" r="0" b="0"/>
            </a:stretch>
          </a:blipFill>
        </p:spPr>
      </p:sp>
      <p:sp>
        <p:nvSpPr>
          <p:cNvPr name="TextBox 8" id="8"/>
          <p:cNvSpPr txBox="true"/>
          <p:nvPr/>
        </p:nvSpPr>
        <p:spPr>
          <a:xfrm rot="0">
            <a:off x="1028700" y="6056486"/>
            <a:ext cx="5957955" cy="1752268"/>
          </a:xfrm>
          <a:prstGeom prst="rect">
            <a:avLst/>
          </a:prstGeom>
        </p:spPr>
        <p:txBody>
          <a:bodyPr anchor="t" rtlCol="false" tIns="0" lIns="0" bIns="0" rIns="0">
            <a:spAutoFit/>
          </a:bodyPr>
          <a:lstStyle/>
          <a:p>
            <a:pPr algn="l">
              <a:lnSpc>
                <a:spcPts val="6565"/>
              </a:lnSpc>
            </a:pPr>
            <a:r>
              <a:rPr lang="en-US" sz="7546" spc="-173">
                <a:solidFill>
                  <a:srgbClr val="017EFF"/>
                </a:solidFill>
                <a:latin typeface="Etna Sans Serif"/>
                <a:ea typeface="Etna Sans Serif"/>
                <a:cs typeface="Etna Sans Serif"/>
                <a:sym typeface="Etna Sans Serif"/>
              </a:rPr>
              <a:t>Key Metrics (KPIs)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2369"/>
        </a:solidFill>
      </p:bgPr>
    </p:bg>
    <p:spTree>
      <p:nvGrpSpPr>
        <p:cNvPr id="1" name=""/>
        <p:cNvGrpSpPr/>
        <p:nvPr/>
      </p:nvGrpSpPr>
      <p:grpSpPr>
        <a:xfrm>
          <a:off x="0" y="0"/>
          <a:ext cx="0" cy="0"/>
          <a:chOff x="0" y="0"/>
          <a:chExt cx="0" cy="0"/>
        </a:xfrm>
      </p:grpSpPr>
      <p:grpSp>
        <p:nvGrpSpPr>
          <p:cNvPr name="Group 2" id="2"/>
          <p:cNvGrpSpPr/>
          <p:nvPr/>
        </p:nvGrpSpPr>
        <p:grpSpPr>
          <a:xfrm rot="0">
            <a:off x="424987" y="391816"/>
            <a:ext cx="17438027" cy="9503369"/>
            <a:chOff x="0" y="0"/>
            <a:chExt cx="4592731" cy="2502945"/>
          </a:xfrm>
        </p:grpSpPr>
        <p:sp>
          <p:nvSpPr>
            <p:cNvPr name="Freeform 3" id="3"/>
            <p:cNvSpPr/>
            <p:nvPr/>
          </p:nvSpPr>
          <p:spPr>
            <a:xfrm flipH="false" flipV="false" rot="0">
              <a:off x="0" y="0"/>
              <a:ext cx="4592731" cy="2502945"/>
            </a:xfrm>
            <a:custGeom>
              <a:avLst/>
              <a:gdLst/>
              <a:ahLst/>
              <a:cxnLst/>
              <a:rect r="r" b="b" t="t" l="l"/>
              <a:pathLst>
                <a:path h="2502945" w="4592731">
                  <a:moveTo>
                    <a:pt x="13319" y="0"/>
                  </a:moveTo>
                  <a:lnTo>
                    <a:pt x="4579412" y="0"/>
                  </a:lnTo>
                  <a:cubicBezTo>
                    <a:pt x="4586768" y="0"/>
                    <a:pt x="4592731" y="5963"/>
                    <a:pt x="4592731" y="13319"/>
                  </a:cubicBezTo>
                  <a:lnTo>
                    <a:pt x="4592731" y="2489626"/>
                  </a:lnTo>
                  <a:cubicBezTo>
                    <a:pt x="4592731" y="2496982"/>
                    <a:pt x="4586768" y="2502945"/>
                    <a:pt x="4579412" y="2502945"/>
                  </a:cubicBezTo>
                  <a:lnTo>
                    <a:pt x="13319" y="2502945"/>
                  </a:lnTo>
                  <a:cubicBezTo>
                    <a:pt x="5963" y="2502945"/>
                    <a:pt x="0" y="2496982"/>
                    <a:pt x="0" y="2489626"/>
                  </a:cubicBezTo>
                  <a:lnTo>
                    <a:pt x="0" y="13319"/>
                  </a:lnTo>
                  <a:cubicBezTo>
                    <a:pt x="0" y="5963"/>
                    <a:pt x="5963" y="0"/>
                    <a:pt x="13319" y="0"/>
                  </a:cubicBezTo>
                  <a:close/>
                </a:path>
              </a:pathLst>
            </a:custGeom>
            <a:solidFill>
              <a:srgbClr val="FFFFFF"/>
            </a:solidFill>
            <a:ln cap="rnd">
              <a:noFill/>
              <a:prstDash val="solid"/>
              <a:round/>
            </a:ln>
          </p:spPr>
        </p:sp>
        <p:sp>
          <p:nvSpPr>
            <p:cNvPr name="TextBox 4" id="4"/>
            <p:cNvSpPr txBox="true"/>
            <p:nvPr/>
          </p:nvSpPr>
          <p:spPr>
            <a:xfrm>
              <a:off x="0" y="-38100"/>
              <a:ext cx="4592731" cy="25410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2253775"/>
            <a:ext cx="4956190" cy="6982517"/>
            <a:chOff x="0" y="0"/>
            <a:chExt cx="4507230" cy="6350000"/>
          </a:xfrm>
        </p:grpSpPr>
        <p:sp>
          <p:nvSpPr>
            <p:cNvPr name="Freeform 6" id="6"/>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2"/>
              <a:stretch>
                <a:fillRect l="0" t="-6343" r="0" b="0"/>
              </a:stretch>
            </a:blipFill>
          </p:spPr>
        </p:sp>
      </p:grpSp>
      <p:grpSp>
        <p:nvGrpSpPr>
          <p:cNvPr name="Group 7" id="7"/>
          <p:cNvGrpSpPr/>
          <p:nvPr/>
        </p:nvGrpSpPr>
        <p:grpSpPr>
          <a:xfrm rot="0">
            <a:off x="1028700" y="6824515"/>
            <a:ext cx="10022209" cy="2433785"/>
            <a:chOff x="0" y="0"/>
            <a:chExt cx="3165072" cy="768603"/>
          </a:xfrm>
        </p:grpSpPr>
        <p:sp>
          <p:nvSpPr>
            <p:cNvPr name="Freeform 8" id="8"/>
            <p:cNvSpPr/>
            <p:nvPr/>
          </p:nvSpPr>
          <p:spPr>
            <a:xfrm flipH="false" flipV="false" rot="0">
              <a:off x="0" y="0"/>
              <a:ext cx="3165072" cy="768603"/>
            </a:xfrm>
            <a:custGeom>
              <a:avLst/>
              <a:gdLst/>
              <a:ahLst/>
              <a:cxnLst/>
              <a:rect r="r" b="b" t="t" l="l"/>
              <a:pathLst>
                <a:path h="768603" w="3165072">
                  <a:moveTo>
                    <a:pt x="33216" y="0"/>
                  </a:moveTo>
                  <a:lnTo>
                    <a:pt x="3131855" y="0"/>
                  </a:lnTo>
                  <a:cubicBezTo>
                    <a:pt x="3150200" y="0"/>
                    <a:pt x="3165072" y="14872"/>
                    <a:pt x="3165072" y="33216"/>
                  </a:cubicBezTo>
                  <a:lnTo>
                    <a:pt x="3165072" y="735387"/>
                  </a:lnTo>
                  <a:cubicBezTo>
                    <a:pt x="3165072" y="744196"/>
                    <a:pt x="3161572" y="752645"/>
                    <a:pt x="3155343" y="758875"/>
                  </a:cubicBezTo>
                  <a:cubicBezTo>
                    <a:pt x="3149114" y="765104"/>
                    <a:pt x="3140665" y="768603"/>
                    <a:pt x="3131855" y="768603"/>
                  </a:cubicBezTo>
                  <a:lnTo>
                    <a:pt x="33216" y="768603"/>
                  </a:lnTo>
                  <a:cubicBezTo>
                    <a:pt x="14872" y="768603"/>
                    <a:pt x="0" y="753732"/>
                    <a:pt x="0" y="735387"/>
                  </a:cubicBezTo>
                  <a:lnTo>
                    <a:pt x="0" y="33216"/>
                  </a:lnTo>
                  <a:cubicBezTo>
                    <a:pt x="0" y="14872"/>
                    <a:pt x="14872" y="0"/>
                    <a:pt x="33216" y="0"/>
                  </a:cubicBezTo>
                  <a:close/>
                </a:path>
              </a:pathLst>
            </a:custGeom>
            <a:solidFill>
              <a:srgbClr val="FFFFFF"/>
            </a:solidFill>
            <a:ln w="9525" cap="rnd">
              <a:solidFill>
                <a:srgbClr val="017EFF"/>
              </a:solidFill>
              <a:prstDash val="solid"/>
              <a:round/>
            </a:ln>
          </p:spPr>
        </p:sp>
        <p:sp>
          <p:nvSpPr>
            <p:cNvPr name="TextBox 9" id="9"/>
            <p:cNvSpPr txBox="true"/>
            <p:nvPr/>
          </p:nvSpPr>
          <p:spPr>
            <a:xfrm>
              <a:off x="0" y="-38100"/>
              <a:ext cx="3165072" cy="80670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0" id="10"/>
          <p:cNvSpPr/>
          <p:nvPr/>
        </p:nvSpPr>
        <p:spPr>
          <a:xfrm flipH="false" flipV="false" rot="0">
            <a:off x="10254830" y="8911139"/>
            <a:ext cx="603979" cy="603979"/>
          </a:xfrm>
          <a:custGeom>
            <a:avLst/>
            <a:gdLst/>
            <a:ahLst/>
            <a:cxnLst/>
            <a:rect r="r" b="b" t="t" l="l"/>
            <a:pathLst>
              <a:path h="603979" w="603979">
                <a:moveTo>
                  <a:pt x="0" y="0"/>
                </a:moveTo>
                <a:lnTo>
                  <a:pt x="603979" y="0"/>
                </a:lnTo>
                <a:lnTo>
                  <a:pt x="603979" y="603979"/>
                </a:lnTo>
                <a:lnTo>
                  <a:pt x="0" y="6039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1870059" y="2591667"/>
            <a:ext cx="5700398" cy="7149652"/>
          </a:xfrm>
          <a:custGeom>
            <a:avLst/>
            <a:gdLst/>
            <a:ahLst/>
            <a:cxnLst/>
            <a:rect r="r" b="b" t="t" l="l"/>
            <a:pathLst>
              <a:path h="7149652" w="5700398">
                <a:moveTo>
                  <a:pt x="0" y="0"/>
                </a:moveTo>
                <a:lnTo>
                  <a:pt x="5700398" y="0"/>
                </a:lnTo>
                <a:lnTo>
                  <a:pt x="5700398" y="7149652"/>
                </a:lnTo>
                <a:lnTo>
                  <a:pt x="0" y="7149652"/>
                </a:lnTo>
                <a:lnTo>
                  <a:pt x="0" y="0"/>
                </a:lnTo>
                <a:close/>
              </a:path>
            </a:pathLst>
          </a:custGeom>
          <a:blipFill>
            <a:blip r:embed="rId5"/>
            <a:stretch>
              <a:fillRect l="0" t="0" r="0" b="0"/>
            </a:stretch>
          </a:blipFill>
        </p:spPr>
      </p:sp>
      <p:sp>
        <p:nvSpPr>
          <p:cNvPr name="TextBox 12" id="12"/>
          <p:cNvSpPr txBox="true"/>
          <p:nvPr/>
        </p:nvSpPr>
        <p:spPr>
          <a:xfrm rot="0">
            <a:off x="5365629" y="893598"/>
            <a:ext cx="7088003" cy="3010165"/>
          </a:xfrm>
          <a:prstGeom prst="rect">
            <a:avLst/>
          </a:prstGeom>
        </p:spPr>
        <p:txBody>
          <a:bodyPr anchor="t" rtlCol="false" tIns="0" lIns="0" bIns="0" rIns="0">
            <a:spAutoFit/>
          </a:bodyPr>
          <a:lstStyle/>
          <a:p>
            <a:pPr algn="l">
              <a:lnSpc>
                <a:spcPts val="7716"/>
              </a:lnSpc>
            </a:pPr>
            <a:r>
              <a:rPr lang="en-US" sz="8869" spc="-204">
                <a:solidFill>
                  <a:srgbClr val="017EFF"/>
                </a:solidFill>
                <a:latin typeface="Etna Sans Serif"/>
                <a:ea typeface="Etna Sans Serif"/>
                <a:cs typeface="Etna Sans Serif"/>
                <a:sym typeface="Etna Sans Serif"/>
              </a:rPr>
              <a:t>Rider Behavior by Stations &amp; Time</a:t>
            </a:r>
          </a:p>
        </p:txBody>
      </p:sp>
      <p:sp>
        <p:nvSpPr>
          <p:cNvPr name="TextBox 13" id="13"/>
          <p:cNvSpPr txBox="true"/>
          <p:nvPr/>
        </p:nvSpPr>
        <p:spPr>
          <a:xfrm rot="0">
            <a:off x="1681361" y="7337049"/>
            <a:ext cx="2360749" cy="184285"/>
          </a:xfrm>
          <a:prstGeom prst="rect">
            <a:avLst/>
          </a:prstGeom>
        </p:spPr>
        <p:txBody>
          <a:bodyPr anchor="t" rtlCol="false" tIns="0" lIns="0" bIns="0" rIns="0">
            <a:spAutoFit/>
          </a:bodyPr>
          <a:lstStyle/>
          <a:p>
            <a:pPr algn="l">
              <a:lnSpc>
                <a:spcPts val="1401"/>
              </a:lnSpc>
            </a:pPr>
            <a:r>
              <a:rPr lang="en-US" sz="1167" spc="-11" b="true">
                <a:solidFill>
                  <a:srgbClr val="022369"/>
                </a:solidFill>
                <a:latin typeface="Open Sauce Bold"/>
                <a:ea typeface="Open Sauce Bold"/>
                <a:cs typeface="Open Sauce Bold"/>
                <a:sym typeface="Open Sauce Bold"/>
              </a:rPr>
              <a:t>Top Start Stations</a:t>
            </a:r>
          </a:p>
        </p:txBody>
      </p:sp>
      <p:sp>
        <p:nvSpPr>
          <p:cNvPr name="TextBox 14" id="14"/>
          <p:cNvSpPr txBox="true"/>
          <p:nvPr/>
        </p:nvSpPr>
        <p:spPr>
          <a:xfrm rot="0">
            <a:off x="1681361" y="7678324"/>
            <a:ext cx="2360749" cy="533804"/>
          </a:xfrm>
          <a:prstGeom prst="rect">
            <a:avLst/>
          </a:prstGeom>
        </p:spPr>
        <p:txBody>
          <a:bodyPr anchor="t" rtlCol="false" tIns="0" lIns="0" bIns="0" rIns="0">
            <a:spAutoFit/>
          </a:bodyPr>
          <a:lstStyle/>
          <a:p>
            <a:pPr algn="l">
              <a:lnSpc>
                <a:spcPts val="1401"/>
              </a:lnSpc>
            </a:pPr>
            <a:r>
              <a:rPr lang="en-US" sz="1167" spc="-11">
                <a:solidFill>
                  <a:srgbClr val="022369"/>
                </a:solidFill>
                <a:latin typeface="Open Sauce"/>
                <a:ea typeface="Open Sauce"/>
                <a:cs typeface="Open Sauce"/>
                <a:sym typeface="Open Sauce"/>
              </a:rPr>
              <a:t>Certain stations dominate ride activity, showing high demand hubs</a:t>
            </a:r>
          </a:p>
        </p:txBody>
      </p:sp>
      <p:sp>
        <p:nvSpPr>
          <p:cNvPr name="TextBox 15" id="15"/>
          <p:cNvSpPr txBox="true"/>
          <p:nvPr/>
        </p:nvSpPr>
        <p:spPr>
          <a:xfrm rot="0">
            <a:off x="4859430" y="7337049"/>
            <a:ext cx="2360749" cy="184285"/>
          </a:xfrm>
          <a:prstGeom prst="rect">
            <a:avLst/>
          </a:prstGeom>
        </p:spPr>
        <p:txBody>
          <a:bodyPr anchor="t" rtlCol="false" tIns="0" lIns="0" bIns="0" rIns="0">
            <a:spAutoFit/>
          </a:bodyPr>
          <a:lstStyle/>
          <a:p>
            <a:pPr algn="l">
              <a:lnSpc>
                <a:spcPts val="1401"/>
              </a:lnSpc>
            </a:pPr>
            <a:r>
              <a:rPr lang="en-US" sz="1167" spc="-11" b="true">
                <a:solidFill>
                  <a:srgbClr val="022369"/>
                </a:solidFill>
                <a:latin typeface="Open Sauce Bold"/>
                <a:ea typeface="Open Sauce Bold"/>
                <a:cs typeface="Open Sauce Bold"/>
                <a:sym typeface="Open Sauce Bold"/>
              </a:rPr>
              <a:t>Ride Distribution (Map)</a:t>
            </a:r>
          </a:p>
        </p:txBody>
      </p:sp>
      <p:sp>
        <p:nvSpPr>
          <p:cNvPr name="TextBox 16" id="16"/>
          <p:cNvSpPr txBox="true"/>
          <p:nvPr/>
        </p:nvSpPr>
        <p:spPr>
          <a:xfrm rot="0">
            <a:off x="4859430" y="7678324"/>
            <a:ext cx="2360749" cy="359044"/>
          </a:xfrm>
          <a:prstGeom prst="rect">
            <a:avLst/>
          </a:prstGeom>
        </p:spPr>
        <p:txBody>
          <a:bodyPr anchor="t" rtlCol="false" tIns="0" lIns="0" bIns="0" rIns="0">
            <a:spAutoFit/>
          </a:bodyPr>
          <a:lstStyle/>
          <a:p>
            <a:pPr algn="l">
              <a:lnSpc>
                <a:spcPts val="1401"/>
              </a:lnSpc>
            </a:pPr>
            <a:r>
              <a:rPr lang="en-US" sz="1167" spc="-11">
                <a:solidFill>
                  <a:srgbClr val="022369"/>
                </a:solidFill>
                <a:latin typeface="Open Sauce"/>
                <a:ea typeface="Open Sauce"/>
                <a:cs typeface="Open Sauce"/>
                <a:sym typeface="Open Sauce"/>
              </a:rPr>
              <a:t>Usage is concentrated in central and popular areas.</a:t>
            </a:r>
          </a:p>
        </p:txBody>
      </p:sp>
      <p:sp>
        <p:nvSpPr>
          <p:cNvPr name="TextBox 17" id="17"/>
          <p:cNvSpPr txBox="true"/>
          <p:nvPr/>
        </p:nvSpPr>
        <p:spPr>
          <a:xfrm rot="0">
            <a:off x="8037499" y="7337049"/>
            <a:ext cx="2519320" cy="184285"/>
          </a:xfrm>
          <a:prstGeom prst="rect">
            <a:avLst/>
          </a:prstGeom>
        </p:spPr>
        <p:txBody>
          <a:bodyPr anchor="t" rtlCol="false" tIns="0" lIns="0" bIns="0" rIns="0">
            <a:spAutoFit/>
          </a:bodyPr>
          <a:lstStyle/>
          <a:p>
            <a:pPr algn="l">
              <a:lnSpc>
                <a:spcPts val="1401"/>
              </a:lnSpc>
            </a:pPr>
            <a:r>
              <a:rPr lang="en-US" sz="1167" spc="-11" b="true">
                <a:solidFill>
                  <a:srgbClr val="022369"/>
                </a:solidFill>
                <a:latin typeface="Open Sauce Bold"/>
                <a:ea typeface="Open Sauce Bold"/>
                <a:cs typeface="Open Sauce Bold"/>
                <a:sym typeface="Open Sauce Bold"/>
              </a:rPr>
              <a:t>Rides by Member Type Over Time</a:t>
            </a:r>
          </a:p>
        </p:txBody>
      </p:sp>
      <p:sp>
        <p:nvSpPr>
          <p:cNvPr name="TextBox 18" id="18"/>
          <p:cNvSpPr txBox="true"/>
          <p:nvPr/>
        </p:nvSpPr>
        <p:spPr>
          <a:xfrm rot="0">
            <a:off x="8037499" y="7853056"/>
            <a:ext cx="2360749" cy="1058083"/>
          </a:xfrm>
          <a:prstGeom prst="rect">
            <a:avLst/>
          </a:prstGeom>
        </p:spPr>
        <p:txBody>
          <a:bodyPr anchor="t" rtlCol="false" tIns="0" lIns="0" bIns="0" rIns="0">
            <a:spAutoFit/>
          </a:bodyPr>
          <a:lstStyle/>
          <a:p>
            <a:pPr algn="l" marL="252079" indent="-126040" lvl="1">
              <a:lnSpc>
                <a:spcPts val="1401"/>
              </a:lnSpc>
              <a:buFont typeface="Arial"/>
              <a:buChar char="•"/>
            </a:pPr>
            <a:r>
              <a:rPr lang="en-US" sz="1167" spc="-11">
                <a:solidFill>
                  <a:srgbClr val="022369"/>
                </a:solidFill>
                <a:latin typeface="Open Sauce"/>
                <a:ea typeface="Open Sauce"/>
                <a:cs typeface="Open Sauce"/>
                <a:sym typeface="Open Sauce"/>
              </a:rPr>
              <a:t>Members ride consistently year-round.</a:t>
            </a:r>
          </a:p>
          <a:p>
            <a:pPr algn="l" marL="252079" indent="-126040" lvl="1">
              <a:lnSpc>
                <a:spcPts val="1401"/>
              </a:lnSpc>
              <a:buFont typeface="Arial"/>
              <a:buChar char="•"/>
            </a:pPr>
            <a:r>
              <a:rPr lang="en-US" sz="1167" spc="-11">
                <a:solidFill>
                  <a:srgbClr val="022369"/>
                </a:solidFill>
                <a:latin typeface="Open Sauce"/>
                <a:ea typeface="Open Sauce"/>
                <a:cs typeface="Open Sauce"/>
                <a:sym typeface="Open Sauce"/>
              </a:rPr>
              <a:t>Casual riders show seasonal peaks, especially in warmer months.</a:t>
            </a:r>
          </a:p>
          <a:p>
            <a:pPr algn="l">
              <a:lnSpc>
                <a:spcPts val="140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22369"/>
        </a:solidFill>
      </p:bgPr>
    </p:bg>
    <p:spTree>
      <p:nvGrpSpPr>
        <p:cNvPr id="1" name=""/>
        <p:cNvGrpSpPr/>
        <p:nvPr/>
      </p:nvGrpSpPr>
      <p:grpSpPr>
        <a:xfrm>
          <a:off x="0" y="0"/>
          <a:ext cx="0" cy="0"/>
          <a:chOff x="0" y="0"/>
          <a:chExt cx="0" cy="0"/>
        </a:xfrm>
      </p:grpSpPr>
      <p:grpSp>
        <p:nvGrpSpPr>
          <p:cNvPr name="Group 2" id="2"/>
          <p:cNvGrpSpPr/>
          <p:nvPr/>
        </p:nvGrpSpPr>
        <p:grpSpPr>
          <a:xfrm rot="0">
            <a:off x="424987" y="391816"/>
            <a:ext cx="17438027" cy="9503369"/>
            <a:chOff x="0" y="0"/>
            <a:chExt cx="4592731" cy="2502945"/>
          </a:xfrm>
        </p:grpSpPr>
        <p:sp>
          <p:nvSpPr>
            <p:cNvPr name="Freeform 3" id="3"/>
            <p:cNvSpPr/>
            <p:nvPr/>
          </p:nvSpPr>
          <p:spPr>
            <a:xfrm flipH="false" flipV="false" rot="0">
              <a:off x="0" y="0"/>
              <a:ext cx="4592731" cy="2502945"/>
            </a:xfrm>
            <a:custGeom>
              <a:avLst/>
              <a:gdLst/>
              <a:ahLst/>
              <a:cxnLst/>
              <a:rect r="r" b="b" t="t" l="l"/>
              <a:pathLst>
                <a:path h="2502945" w="4592731">
                  <a:moveTo>
                    <a:pt x="13319" y="0"/>
                  </a:moveTo>
                  <a:lnTo>
                    <a:pt x="4579412" y="0"/>
                  </a:lnTo>
                  <a:cubicBezTo>
                    <a:pt x="4586768" y="0"/>
                    <a:pt x="4592731" y="5963"/>
                    <a:pt x="4592731" y="13319"/>
                  </a:cubicBezTo>
                  <a:lnTo>
                    <a:pt x="4592731" y="2489626"/>
                  </a:lnTo>
                  <a:cubicBezTo>
                    <a:pt x="4592731" y="2496982"/>
                    <a:pt x="4586768" y="2502945"/>
                    <a:pt x="4579412" y="2502945"/>
                  </a:cubicBezTo>
                  <a:lnTo>
                    <a:pt x="13319" y="2502945"/>
                  </a:lnTo>
                  <a:cubicBezTo>
                    <a:pt x="5963" y="2502945"/>
                    <a:pt x="0" y="2496982"/>
                    <a:pt x="0" y="2489626"/>
                  </a:cubicBezTo>
                  <a:lnTo>
                    <a:pt x="0" y="13319"/>
                  </a:lnTo>
                  <a:cubicBezTo>
                    <a:pt x="0" y="5963"/>
                    <a:pt x="5963" y="0"/>
                    <a:pt x="13319" y="0"/>
                  </a:cubicBezTo>
                  <a:close/>
                </a:path>
              </a:pathLst>
            </a:custGeom>
            <a:solidFill>
              <a:srgbClr val="FFFFFF"/>
            </a:solidFill>
            <a:ln cap="rnd">
              <a:noFill/>
              <a:prstDash val="solid"/>
              <a:round/>
            </a:ln>
          </p:spPr>
        </p:sp>
        <p:sp>
          <p:nvSpPr>
            <p:cNvPr name="TextBox 4" id="4"/>
            <p:cNvSpPr txBox="true"/>
            <p:nvPr/>
          </p:nvSpPr>
          <p:spPr>
            <a:xfrm>
              <a:off x="0" y="-38100"/>
              <a:ext cx="4592731" cy="25410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361301" y="540586"/>
            <a:ext cx="578753" cy="578753"/>
          </a:xfrm>
          <a:custGeom>
            <a:avLst/>
            <a:gdLst/>
            <a:ahLst/>
            <a:cxnLst/>
            <a:rect r="r" b="b" t="t" l="l"/>
            <a:pathLst>
              <a:path h="578753" w="578753">
                <a:moveTo>
                  <a:pt x="0" y="0"/>
                </a:moveTo>
                <a:lnTo>
                  <a:pt x="578753" y="0"/>
                </a:lnTo>
                <a:lnTo>
                  <a:pt x="578753" y="578754"/>
                </a:lnTo>
                <a:lnTo>
                  <a:pt x="0" y="578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73053" y="7280294"/>
            <a:ext cx="5803507" cy="5246370"/>
            <a:chOff x="0" y="0"/>
            <a:chExt cx="6350000" cy="5740400"/>
          </a:xfrm>
        </p:grpSpPr>
        <p:sp>
          <p:nvSpPr>
            <p:cNvPr name="Freeform 7" id="7"/>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4"/>
              <a:stretch>
                <a:fillRect l="-11842" t="0" r="-11842" b="0"/>
              </a:stretch>
            </a:blipFill>
          </p:spPr>
        </p:sp>
      </p:grpSp>
      <p:sp>
        <p:nvSpPr>
          <p:cNvPr name="Freeform 8" id="8"/>
          <p:cNvSpPr/>
          <p:nvPr/>
        </p:nvSpPr>
        <p:spPr>
          <a:xfrm flipH="false" flipV="false" rot="0">
            <a:off x="7287044" y="540586"/>
            <a:ext cx="10278639" cy="5751458"/>
          </a:xfrm>
          <a:custGeom>
            <a:avLst/>
            <a:gdLst/>
            <a:ahLst/>
            <a:cxnLst/>
            <a:rect r="r" b="b" t="t" l="l"/>
            <a:pathLst>
              <a:path h="5751458" w="10278639">
                <a:moveTo>
                  <a:pt x="0" y="0"/>
                </a:moveTo>
                <a:lnTo>
                  <a:pt x="10278639" y="0"/>
                </a:lnTo>
                <a:lnTo>
                  <a:pt x="10278639" y="5751458"/>
                </a:lnTo>
                <a:lnTo>
                  <a:pt x="0" y="5751458"/>
                </a:lnTo>
                <a:lnTo>
                  <a:pt x="0" y="0"/>
                </a:lnTo>
                <a:close/>
              </a:path>
            </a:pathLst>
          </a:custGeom>
          <a:blipFill>
            <a:blip r:embed="rId5"/>
            <a:stretch>
              <a:fillRect l="0" t="0" r="0" b="0"/>
            </a:stretch>
          </a:blipFill>
        </p:spPr>
      </p:sp>
      <p:sp>
        <p:nvSpPr>
          <p:cNvPr name="TextBox 9" id="9"/>
          <p:cNvSpPr txBox="true"/>
          <p:nvPr/>
        </p:nvSpPr>
        <p:spPr>
          <a:xfrm rot="0">
            <a:off x="1028700" y="4670154"/>
            <a:ext cx="6258344" cy="1473841"/>
          </a:xfrm>
          <a:prstGeom prst="rect">
            <a:avLst/>
          </a:prstGeom>
        </p:spPr>
        <p:txBody>
          <a:bodyPr anchor="t" rtlCol="false" tIns="0" lIns="0" bIns="0" rIns="0">
            <a:spAutoFit/>
          </a:bodyPr>
          <a:lstStyle/>
          <a:p>
            <a:pPr algn="l">
              <a:lnSpc>
                <a:spcPts val="5579"/>
              </a:lnSpc>
            </a:pPr>
            <a:r>
              <a:rPr lang="en-US" sz="6413" spc="-147">
                <a:solidFill>
                  <a:srgbClr val="017EFF"/>
                </a:solidFill>
                <a:latin typeface="Etna Sans Serif"/>
                <a:ea typeface="Etna Sans Serif"/>
                <a:cs typeface="Etna Sans Serif"/>
                <a:sym typeface="Etna Sans Serif"/>
              </a:rPr>
              <a:t>Ride Patterns &amp; Behavior</a:t>
            </a:r>
          </a:p>
        </p:txBody>
      </p:sp>
      <p:sp>
        <p:nvSpPr>
          <p:cNvPr name="TextBox 10" id="10"/>
          <p:cNvSpPr txBox="true"/>
          <p:nvPr/>
        </p:nvSpPr>
        <p:spPr>
          <a:xfrm rot="0">
            <a:off x="3930453" y="6524939"/>
            <a:ext cx="10066647" cy="3370246"/>
          </a:xfrm>
          <a:prstGeom prst="rect">
            <a:avLst/>
          </a:prstGeom>
        </p:spPr>
        <p:txBody>
          <a:bodyPr anchor="t" rtlCol="false" tIns="0" lIns="0" bIns="0" rIns="0">
            <a:spAutoFit/>
          </a:bodyPr>
          <a:lstStyle/>
          <a:p>
            <a:pPr algn="l" marL="496564" indent="-248282" lvl="1">
              <a:lnSpc>
                <a:spcPts val="3219"/>
              </a:lnSpc>
              <a:buFont typeface="Arial"/>
              <a:buChar char="•"/>
            </a:pPr>
            <a:r>
              <a:rPr lang="en-US" sz="2299" spc="-22">
                <a:solidFill>
                  <a:srgbClr val="022369"/>
                </a:solidFill>
                <a:latin typeface="Etna Sans Serif"/>
                <a:ea typeface="Etna Sans Serif"/>
                <a:cs typeface="Etna Sans Serif"/>
                <a:sym typeface="Etna Sans Serif"/>
              </a:rPr>
              <a:t>Monthly Rides: Members ride more consistently, while casual rides peak in summer months.</a:t>
            </a:r>
          </a:p>
          <a:p>
            <a:pPr algn="l" marL="496564" indent="-248282" lvl="1">
              <a:lnSpc>
                <a:spcPts val="3219"/>
              </a:lnSpc>
              <a:buFont typeface="Arial"/>
              <a:buChar char="•"/>
            </a:pPr>
            <a:r>
              <a:rPr lang="en-US" sz="2299" spc="-22">
                <a:solidFill>
                  <a:srgbClr val="022369"/>
                </a:solidFill>
                <a:latin typeface="Etna Sans Serif"/>
                <a:ea typeface="Etna Sans Serif"/>
                <a:cs typeface="Etna Sans Serif"/>
                <a:sym typeface="Etna Sans Serif"/>
              </a:rPr>
              <a:t>Average Ride Length: Casual riders take longer trips compared to members.</a:t>
            </a:r>
          </a:p>
          <a:p>
            <a:pPr algn="l" marL="496564" indent="-248282" lvl="1">
              <a:lnSpc>
                <a:spcPts val="3219"/>
              </a:lnSpc>
              <a:buFont typeface="Arial"/>
              <a:buChar char="•"/>
            </a:pPr>
            <a:r>
              <a:rPr lang="en-US" sz="2299" spc="-22">
                <a:solidFill>
                  <a:srgbClr val="022369"/>
                </a:solidFill>
                <a:latin typeface="Etna Sans Serif"/>
                <a:ea typeface="Etna Sans Serif"/>
                <a:cs typeface="Etna Sans Serif"/>
                <a:sym typeface="Etna Sans Serif"/>
              </a:rPr>
              <a:t>Weekend vs Weekday: Casual rides increase on weekends, members ride steady throughout the week.</a:t>
            </a:r>
          </a:p>
          <a:p>
            <a:pPr algn="l" marL="496564" indent="-248282" lvl="1">
              <a:lnSpc>
                <a:spcPts val="3219"/>
              </a:lnSpc>
              <a:buFont typeface="Arial"/>
              <a:buChar char="•"/>
            </a:pPr>
            <a:r>
              <a:rPr lang="en-US" sz="2299" spc="-22">
                <a:solidFill>
                  <a:srgbClr val="022369"/>
                </a:solidFill>
                <a:latin typeface="Etna Sans Serif"/>
                <a:ea typeface="Etna Sans Serif"/>
                <a:cs typeface="Etna Sans Serif"/>
                <a:sym typeface="Etna Sans Serif"/>
              </a:rPr>
              <a:t>Ride Timing: Peak usage hours are morning (commute) and evening (leisure/return trips).</a:t>
            </a:r>
          </a:p>
          <a:p>
            <a:pPr algn="l">
              <a:lnSpc>
                <a:spcPts val="804"/>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2369"/>
        </a:solidFill>
      </p:bgPr>
    </p:bg>
    <p:spTree>
      <p:nvGrpSpPr>
        <p:cNvPr id="1" name=""/>
        <p:cNvGrpSpPr/>
        <p:nvPr/>
      </p:nvGrpSpPr>
      <p:grpSpPr>
        <a:xfrm>
          <a:off x="0" y="0"/>
          <a:ext cx="0" cy="0"/>
          <a:chOff x="0" y="0"/>
          <a:chExt cx="0" cy="0"/>
        </a:xfrm>
      </p:grpSpPr>
      <p:grpSp>
        <p:nvGrpSpPr>
          <p:cNvPr name="Group 2" id="2"/>
          <p:cNvGrpSpPr/>
          <p:nvPr/>
        </p:nvGrpSpPr>
        <p:grpSpPr>
          <a:xfrm rot="0">
            <a:off x="424987" y="391816"/>
            <a:ext cx="17438027" cy="9503369"/>
            <a:chOff x="0" y="0"/>
            <a:chExt cx="4592731" cy="2502945"/>
          </a:xfrm>
        </p:grpSpPr>
        <p:sp>
          <p:nvSpPr>
            <p:cNvPr name="Freeform 3" id="3"/>
            <p:cNvSpPr/>
            <p:nvPr/>
          </p:nvSpPr>
          <p:spPr>
            <a:xfrm flipH="false" flipV="false" rot="0">
              <a:off x="0" y="0"/>
              <a:ext cx="4592731" cy="2502945"/>
            </a:xfrm>
            <a:custGeom>
              <a:avLst/>
              <a:gdLst/>
              <a:ahLst/>
              <a:cxnLst/>
              <a:rect r="r" b="b" t="t" l="l"/>
              <a:pathLst>
                <a:path h="2502945" w="4592731">
                  <a:moveTo>
                    <a:pt x="13319" y="0"/>
                  </a:moveTo>
                  <a:lnTo>
                    <a:pt x="4579412" y="0"/>
                  </a:lnTo>
                  <a:cubicBezTo>
                    <a:pt x="4586768" y="0"/>
                    <a:pt x="4592731" y="5963"/>
                    <a:pt x="4592731" y="13319"/>
                  </a:cubicBezTo>
                  <a:lnTo>
                    <a:pt x="4592731" y="2489626"/>
                  </a:lnTo>
                  <a:cubicBezTo>
                    <a:pt x="4592731" y="2496982"/>
                    <a:pt x="4586768" y="2502945"/>
                    <a:pt x="4579412" y="2502945"/>
                  </a:cubicBezTo>
                  <a:lnTo>
                    <a:pt x="13319" y="2502945"/>
                  </a:lnTo>
                  <a:cubicBezTo>
                    <a:pt x="5963" y="2502945"/>
                    <a:pt x="0" y="2496982"/>
                    <a:pt x="0" y="2489626"/>
                  </a:cubicBezTo>
                  <a:lnTo>
                    <a:pt x="0" y="13319"/>
                  </a:lnTo>
                  <a:cubicBezTo>
                    <a:pt x="0" y="5963"/>
                    <a:pt x="5963" y="0"/>
                    <a:pt x="13319" y="0"/>
                  </a:cubicBezTo>
                  <a:close/>
                </a:path>
              </a:pathLst>
            </a:custGeom>
            <a:solidFill>
              <a:srgbClr val="FFFFFF"/>
            </a:solidFill>
            <a:ln cap="rnd">
              <a:noFill/>
              <a:prstDash val="solid"/>
              <a:round/>
            </a:ln>
          </p:spPr>
        </p:sp>
        <p:sp>
          <p:nvSpPr>
            <p:cNvPr name="TextBox 4" id="4"/>
            <p:cNvSpPr txBox="true"/>
            <p:nvPr/>
          </p:nvSpPr>
          <p:spPr>
            <a:xfrm>
              <a:off x="0" y="-38100"/>
              <a:ext cx="4592731" cy="25410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5603308"/>
            <a:ext cx="7071545" cy="3654992"/>
            <a:chOff x="0" y="0"/>
            <a:chExt cx="1862465" cy="962632"/>
          </a:xfrm>
        </p:grpSpPr>
        <p:sp>
          <p:nvSpPr>
            <p:cNvPr name="Freeform 6" id="6"/>
            <p:cNvSpPr/>
            <p:nvPr/>
          </p:nvSpPr>
          <p:spPr>
            <a:xfrm flipH="false" flipV="false" rot="0">
              <a:off x="0" y="0"/>
              <a:ext cx="1862465" cy="962632"/>
            </a:xfrm>
            <a:custGeom>
              <a:avLst/>
              <a:gdLst/>
              <a:ahLst/>
              <a:cxnLst/>
              <a:rect r="r" b="b" t="t" l="l"/>
              <a:pathLst>
                <a:path h="962632" w="1862465">
                  <a:moveTo>
                    <a:pt x="47076" y="0"/>
                  </a:moveTo>
                  <a:lnTo>
                    <a:pt x="1815388" y="0"/>
                  </a:lnTo>
                  <a:cubicBezTo>
                    <a:pt x="1827874" y="0"/>
                    <a:pt x="1839848" y="4960"/>
                    <a:pt x="1848676" y="13788"/>
                  </a:cubicBezTo>
                  <a:cubicBezTo>
                    <a:pt x="1857505" y="22617"/>
                    <a:pt x="1862465" y="34591"/>
                    <a:pt x="1862465" y="47076"/>
                  </a:cubicBezTo>
                  <a:lnTo>
                    <a:pt x="1862465" y="915555"/>
                  </a:lnTo>
                  <a:cubicBezTo>
                    <a:pt x="1862465" y="941555"/>
                    <a:pt x="1841388" y="962632"/>
                    <a:pt x="1815388" y="962632"/>
                  </a:cubicBezTo>
                  <a:lnTo>
                    <a:pt x="47076" y="962632"/>
                  </a:lnTo>
                  <a:cubicBezTo>
                    <a:pt x="21077" y="962632"/>
                    <a:pt x="0" y="941555"/>
                    <a:pt x="0" y="915555"/>
                  </a:cubicBezTo>
                  <a:lnTo>
                    <a:pt x="0" y="47076"/>
                  </a:lnTo>
                  <a:cubicBezTo>
                    <a:pt x="0" y="21077"/>
                    <a:pt x="21077" y="0"/>
                    <a:pt x="47076" y="0"/>
                  </a:cubicBezTo>
                  <a:close/>
                </a:path>
              </a:pathLst>
            </a:custGeom>
            <a:solidFill>
              <a:srgbClr val="FFFFFF"/>
            </a:solidFill>
            <a:ln w="9525" cap="rnd">
              <a:solidFill>
                <a:srgbClr val="017EFF"/>
              </a:solidFill>
              <a:prstDash val="solid"/>
              <a:round/>
            </a:ln>
          </p:spPr>
        </p:sp>
        <p:sp>
          <p:nvSpPr>
            <p:cNvPr name="TextBox 7" id="7"/>
            <p:cNvSpPr txBox="true"/>
            <p:nvPr/>
          </p:nvSpPr>
          <p:spPr>
            <a:xfrm>
              <a:off x="0" y="-38100"/>
              <a:ext cx="1862465" cy="10007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7027494" y="5336475"/>
            <a:ext cx="779897" cy="779897"/>
          </a:xfrm>
          <a:custGeom>
            <a:avLst/>
            <a:gdLst/>
            <a:ahLst/>
            <a:cxnLst/>
            <a:rect r="r" b="b" t="t" l="l"/>
            <a:pathLst>
              <a:path h="779897" w="779897">
                <a:moveTo>
                  <a:pt x="0" y="0"/>
                </a:moveTo>
                <a:lnTo>
                  <a:pt x="779897" y="0"/>
                </a:lnTo>
                <a:lnTo>
                  <a:pt x="779897" y="779897"/>
                </a:lnTo>
                <a:lnTo>
                  <a:pt x="0" y="779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144000" y="694911"/>
            <a:ext cx="8398878" cy="4448589"/>
          </a:xfrm>
          <a:custGeom>
            <a:avLst/>
            <a:gdLst/>
            <a:ahLst/>
            <a:cxnLst/>
            <a:rect r="r" b="b" t="t" l="l"/>
            <a:pathLst>
              <a:path h="4448589" w="8398878">
                <a:moveTo>
                  <a:pt x="0" y="0"/>
                </a:moveTo>
                <a:lnTo>
                  <a:pt x="8398878" y="0"/>
                </a:lnTo>
                <a:lnTo>
                  <a:pt x="8398878" y="4448589"/>
                </a:lnTo>
                <a:lnTo>
                  <a:pt x="0" y="4448589"/>
                </a:lnTo>
                <a:lnTo>
                  <a:pt x="0" y="0"/>
                </a:lnTo>
                <a:close/>
              </a:path>
            </a:pathLst>
          </a:custGeom>
          <a:blipFill>
            <a:blip r:embed="rId4"/>
            <a:stretch>
              <a:fillRect l="0" t="0" r="0" b="0"/>
            </a:stretch>
          </a:blipFill>
        </p:spPr>
      </p:sp>
      <p:sp>
        <p:nvSpPr>
          <p:cNvPr name="Freeform 10" id="10"/>
          <p:cNvSpPr/>
          <p:nvPr/>
        </p:nvSpPr>
        <p:spPr>
          <a:xfrm flipH="false" flipV="false" rot="0">
            <a:off x="9144000" y="5336475"/>
            <a:ext cx="8398878" cy="4469789"/>
          </a:xfrm>
          <a:custGeom>
            <a:avLst/>
            <a:gdLst/>
            <a:ahLst/>
            <a:cxnLst/>
            <a:rect r="r" b="b" t="t" l="l"/>
            <a:pathLst>
              <a:path h="4469789" w="8398878">
                <a:moveTo>
                  <a:pt x="0" y="0"/>
                </a:moveTo>
                <a:lnTo>
                  <a:pt x="8398878" y="0"/>
                </a:lnTo>
                <a:lnTo>
                  <a:pt x="8398878" y="4469789"/>
                </a:lnTo>
                <a:lnTo>
                  <a:pt x="0" y="4469789"/>
                </a:lnTo>
                <a:lnTo>
                  <a:pt x="0" y="0"/>
                </a:lnTo>
                <a:close/>
              </a:path>
            </a:pathLst>
          </a:custGeom>
          <a:blipFill>
            <a:blip r:embed="rId5"/>
            <a:stretch>
              <a:fillRect l="0" t="0" r="0" b="0"/>
            </a:stretch>
          </a:blipFill>
        </p:spPr>
      </p:sp>
      <p:sp>
        <p:nvSpPr>
          <p:cNvPr name="TextBox 11" id="11"/>
          <p:cNvSpPr txBox="true"/>
          <p:nvPr/>
        </p:nvSpPr>
        <p:spPr>
          <a:xfrm rot="0">
            <a:off x="1045122" y="2240515"/>
            <a:ext cx="8878775" cy="1988829"/>
          </a:xfrm>
          <a:prstGeom prst="rect">
            <a:avLst/>
          </a:prstGeom>
        </p:spPr>
        <p:txBody>
          <a:bodyPr anchor="t" rtlCol="false" tIns="0" lIns="0" bIns="0" rIns="0">
            <a:spAutoFit/>
          </a:bodyPr>
          <a:lstStyle/>
          <a:p>
            <a:pPr algn="l">
              <a:lnSpc>
                <a:spcPts val="7476"/>
              </a:lnSpc>
            </a:pPr>
            <a:r>
              <a:rPr lang="en-US" sz="8593" spc="-197">
                <a:solidFill>
                  <a:srgbClr val="017EFF"/>
                </a:solidFill>
                <a:latin typeface="Etna Sans Serif"/>
                <a:ea typeface="Etna Sans Serif"/>
                <a:cs typeface="Etna Sans Serif"/>
                <a:sym typeface="Etna Sans Serif"/>
              </a:rPr>
              <a:t>Day &amp; Bike Type Analysis</a:t>
            </a:r>
          </a:p>
        </p:txBody>
      </p:sp>
      <p:sp>
        <p:nvSpPr>
          <p:cNvPr name="TextBox 12" id="12"/>
          <p:cNvSpPr txBox="true"/>
          <p:nvPr/>
        </p:nvSpPr>
        <p:spPr>
          <a:xfrm rot="0">
            <a:off x="1711503" y="7011785"/>
            <a:ext cx="5705939" cy="1466850"/>
          </a:xfrm>
          <a:prstGeom prst="rect">
            <a:avLst/>
          </a:prstGeom>
        </p:spPr>
        <p:txBody>
          <a:bodyPr anchor="t" rtlCol="false" tIns="0" lIns="0" bIns="0" rIns="0">
            <a:spAutoFit/>
          </a:bodyPr>
          <a:lstStyle/>
          <a:p>
            <a:pPr algn="l">
              <a:lnSpc>
                <a:spcPts val="1680"/>
              </a:lnSpc>
            </a:pPr>
            <a:r>
              <a:rPr lang="en-US" sz="1400" spc="-14">
                <a:solidFill>
                  <a:srgbClr val="022369"/>
                </a:solidFill>
                <a:latin typeface="Open Sauce"/>
                <a:ea typeface="Open Sauce"/>
                <a:cs typeface="Open Sauce"/>
                <a:sym typeface="Open Sauce"/>
              </a:rPr>
              <a:t>The analysis shows that members dominate weekday rides, while casual riders are more active on weekends, reflecting commuting versus leisure patterns. In terms of bike type, members prefer classic bikes, whereas</a:t>
            </a:r>
            <a:r>
              <a:rPr lang="en-US" sz="1400" spc="-14">
                <a:solidFill>
                  <a:srgbClr val="022369"/>
                </a:solidFill>
                <a:latin typeface="Open Sauce"/>
                <a:ea typeface="Open Sauce"/>
                <a:cs typeface="Open Sauce"/>
                <a:sym typeface="Open Sauce"/>
              </a:rPr>
              <a:t> casual riders often choose electric bikes for shorter, flexible trips. These insights reveal a clear weekday–weekend behavioral split and distinct bike preferences, which can guide targeted marketing and operational strategies.</a:t>
            </a:r>
          </a:p>
        </p:txBody>
      </p:sp>
      <p:sp>
        <p:nvSpPr>
          <p:cNvPr name="TextBox 13" id="13"/>
          <p:cNvSpPr txBox="true"/>
          <p:nvPr/>
        </p:nvSpPr>
        <p:spPr>
          <a:xfrm rot="0">
            <a:off x="1711503" y="6466098"/>
            <a:ext cx="5705939" cy="935355"/>
          </a:xfrm>
          <a:prstGeom prst="rect">
            <a:avLst/>
          </a:prstGeom>
        </p:spPr>
        <p:txBody>
          <a:bodyPr anchor="t" rtlCol="false" tIns="0" lIns="0" bIns="0" rIns="0">
            <a:spAutoFit/>
          </a:bodyPr>
          <a:lstStyle/>
          <a:p>
            <a:pPr algn="l">
              <a:lnSpc>
                <a:spcPts val="2519"/>
              </a:lnSpc>
            </a:pPr>
            <a:r>
              <a:rPr lang="en-US" sz="1799" spc="-17">
                <a:solidFill>
                  <a:srgbClr val="022369"/>
                </a:solidFill>
                <a:latin typeface="Etna Sans Serif"/>
                <a:ea typeface="Etna Sans Serif"/>
                <a:cs typeface="Etna Sans Serif"/>
                <a:sym typeface="Etna Sans Serif"/>
              </a:rPr>
              <a:t>Rider Trends by Day &amp; Bike Preference</a:t>
            </a:r>
          </a:p>
          <a:p>
            <a:pPr algn="l">
              <a:lnSpc>
                <a:spcPts val="2519"/>
              </a:lnSpc>
            </a:pPr>
          </a:p>
          <a:p>
            <a:pPr algn="l">
              <a:lnSpc>
                <a:spcPts val="251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22369"/>
        </a:solidFill>
      </p:bgPr>
    </p:bg>
    <p:spTree>
      <p:nvGrpSpPr>
        <p:cNvPr id="1" name=""/>
        <p:cNvGrpSpPr/>
        <p:nvPr/>
      </p:nvGrpSpPr>
      <p:grpSpPr>
        <a:xfrm>
          <a:off x="0" y="0"/>
          <a:ext cx="0" cy="0"/>
          <a:chOff x="0" y="0"/>
          <a:chExt cx="0" cy="0"/>
        </a:xfrm>
      </p:grpSpPr>
      <p:grpSp>
        <p:nvGrpSpPr>
          <p:cNvPr name="Group 2" id="2"/>
          <p:cNvGrpSpPr/>
          <p:nvPr/>
        </p:nvGrpSpPr>
        <p:grpSpPr>
          <a:xfrm rot="0">
            <a:off x="424987" y="380966"/>
            <a:ext cx="17438027" cy="9503369"/>
            <a:chOff x="0" y="0"/>
            <a:chExt cx="4592731" cy="2502945"/>
          </a:xfrm>
        </p:grpSpPr>
        <p:sp>
          <p:nvSpPr>
            <p:cNvPr name="Freeform 3" id="3"/>
            <p:cNvSpPr/>
            <p:nvPr/>
          </p:nvSpPr>
          <p:spPr>
            <a:xfrm flipH="false" flipV="false" rot="0">
              <a:off x="0" y="0"/>
              <a:ext cx="4592731" cy="2502945"/>
            </a:xfrm>
            <a:custGeom>
              <a:avLst/>
              <a:gdLst/>
              <a:ahLst/>
              <a:cxnLst/>
              <a:rect r="r" b="b" t="t" l="l"/>
              <a:pathLst>
                <a:path h="2502945" w="4592731">
                  <a:moveTo>
                    <a:pt x="13319" y="0"/>
                  </a:moveTo>
                  <a:lnTo>
                    <a:pt x="4579412" y="0"/>
                  </a:lnTo>
                  <a:cubicBezTo>
                    <a:pt x="4586768" y="0"/>
                    <a:pt x="4592731" y="5963"/>
                    <a:pt x="4592731" y="13319"/>
                  </a:cubicBezTo>
                  <a:lnTo>
                    <a:pt x="4592731" y="2489626"/>
                  </a:lnTo>
                  <a:cubicBezTo>
                    <a:pt x="4592731" y="2496982"/>
                    <a:pt x="4586768" y="2502945"/>
                    <a:pt x="4579412" y="2502945"/>
                  </a:cubicBezTo>
                  <a:lnTo>
                    <a:pt x="13319" y="2502945"/>
                  </a:lnTo>
                  <a:cubicBezTo>
                    <a:pt x="5963" y="2502945"/>
                    <a:pt x="0" y="2496982"/>
                    <a:pt x="0" y="2489626"/>
                  </a:cubicBezTo>
                  <a:lnTo>
                    <a:pt x="0" y="13319"/>
                  </a:lnTo>
                  <a:cubicBezTo>
                    <a:pt x="0" y="5963"/>
                    <a:pt x="5963" y="0"/>
                    <a:pt x="13319" y="0"/>
                  </a:cubicBezTo>
                  <a:close/>
                </a:path>
              </a:pathLst>
            </a:custGeom>
            <a:solidFill>
              <a:srgbClr val="FFFFFF"/>
            </a:solidFill>
            <a:ln cap="rnd">
              <a:noFill/>
              <a:prstDash val="solid"/>
              <a:round/>
            </a:ln>
          </p:spPr>
        </p:sp>
        <p:sp>
          <p:nvSpPr>
            <p:cNvPr name="TextBox 4" id="4"/>
            <p:cNvSpPr txBox="true"/>
            <p:nvPr/>
          </p:nvSpPr>
          <p:spPr>
            <a:xfrm>
              <a:off x="0" y="-38100"/>
              <a:ext cx="4592731" cy="25410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144000" y="1028700"/>
            <a:ext cx="578753" cy="578753"/>
          </a:xfrm>
          <a:custGeom>
            <a:avLst/>
            <a:gdLst/>
            <a:ahLst/>
            <a:cxnLst/>
            <a:rect r="r" b="b" t="t" l="l"/>
            <a:pathLst>
              <a:path h="578753" w="578753">
                <a:moveTo>
                  <a:pt x="0" y="0"/>
                </a:moveTo>
                <a:lnTo>
                  <a:pt x="578753" y="0"/>
                </a:lnTo>
                <a:lnTo>
                  <a:pt x="578753" y="578753"/>
                </a:lnTo>
                <a:lnTo>
                  <a:pt x="0" y="578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731022" y="1028700"/>
            <a:ext cx="4875493" cy="8207901"/>
            <a:chOff x="0" y="0"/>
            <a:chExt cx="3771900" cy="6350000"/>
          </a:xfrm>
        </p:grpSpPr>
        <p:sp>
          <p:nvSpPr>
            <p:cNvPr name="Freeform 7" id="7"/>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4"/>
              <a:stretch>
                <a:fillRect l="-117400" t="0" r="-34893" b="0"/>
              </a:stretch>
            </a:blipFill>
          </p:spPr>
        </p:sp>
      </p:grpSp>
      <p:grpSp>
        <p:nvGrpSpPr>
          <p:cNvPr name="Group 8" id="8"/>
          <p:cNvGrpSpPr/>
          <p:nvPr/>
        </p:nvGrpSpPr>
        <p:grpSpPr>
          <a:xfrm rot="0">
            <a:off x="9144000" y="1028700"/>
            <a:ext cx="8115300" cy="3832268"/>
            <a:chOff x="0" y="0"/>
            <a:chExt cx="2137363" cy="1009322"/>
          </a:xfrm>
        </p:grpSpPr>
        <p:sp>
          <p:nvSpPr>
            <p:cNvPr name="Freeform 9" id="9"/>
            <p:cNvSpPr/>
            <p:nvPr/>
          </p:nvSpPr>
          <p:spPr>
            <a:xfrm flipH="false" flipV="false" rot="0">
              <a:off x="0" y="0"/>
              <a:ext cx="2137363" cy="1009322"/>
            </a:xfrm>
            <a:custGeom>
              <a:avLst/>
              <a:gdLst/>
              <a:ahLst/>
              <a:cxnLst/>
              <a:rect r="r" b="b" t="t" l="l"/>
              <a:pathLst>
                <a:path h="1009322" w="2137363">
                  <a:moveTo>
                    <a:pt x="41022" y="0"/>
                  </a:moveTo>
                  <a:lnTo>
                    <a:pt x="2096341" y="0"/>
                  </a:lnTo>
                  <a:cubicBezTo>
                    <a:pt x="2107221" y="0"/>
                    <a:pt x="2117655" y="4322"/>
                    <a:pt x="2125348" y="12015"/>
                  </a:cubicBezTo>
                  <a:cubicBezTo>
                    <a:pt x="2133041" y="19708"/>
                    <a:pt x="2137363" y="30142"/>
                    <a:pt x="2137363" y="41022"/>
                  </a:cubicBezTo>
                  <a:lnTo>
                    <a:pt x="2137363" y="968300"/>
                  </a:lnTo>
                  <a:cubicBezTo>
                    <a:pt x="2137363" y="990956"/>
                    <a:pt x="2118997" y="1009322"/>
                    <a:pt x="2096341" y="1009322"/>
                  </a:cubicBezTo>
                  <a:lnTo>
                    <a:pt x="41022" y="1009322"/>
                  </a:lnTo>
                  <a:cubicBezTo>
                    <a:pt x="18366" y="1009322"/>
                    <a:pt x="0" y="990956"/>
                    <a:pt x="0" y="968300"/>
                  </a:cubicBezTo>
                  <a:lnTo>
                    <a:pt x="0" y="41022"/>
                  </a:lnTo>
                  <a:cubicBezTo>
                    <a:pt x="0" y="18366"/>
                    <a:pt x="18366" y="0"/>
                    <a:pt x="41022" y="0"/>
                  </a:cubicBezTo>
                  <a:close/>
                </a:path>
              </a:pathLst>
            </a:custGeom>
            <a:solidFill>
              <a:srgbClr val="FFFFFF"/>
            </a:solidFill>
            <a:ln w="9525" cap="rnd">
              <a:solidFill>
                <a:srgbClr val="017EFF"/>
              </a:solidFill>
              <a:prstDash val="solid"/>
              <a:round/>
            </a:ln>
          </p:spPr>
        </p:sp>
        <p:sp>
          <p:nvSpPr>
            <p:cNvPr name="TextBox 10" id="10"/>
            <p:cNvSpPr txBox="true"/>
            <p:nvPr/>
          </p:nvSpPr>
          <p:spPr>
            <a:xfrm>
              <a:off x="0" y="-38100"/>
              <a:ext cx="2137363" cy="104742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1" id="11"/>
          <p:cNvSpPr/>
          <p:nvPr/>
        </p:nvSpPr>
        <p:spPr>
          <a:xfrm flipH="false" flipV="false" rot="0">
            <a:off x="1028700" y="4860968"/>
            <a:ext cx="1223885" cy="1223885"/>
          </a:xfrm>
          <a:custGeom>
            <a:avLst/>
            <a:gdLst/>
            <a:ahLst/>
            <a:cxnLst/>
            <a:rect r="r" b="b" t="t" l="l"/>
            <a:pathLst>
              <a:path h="1223885" w="1223885">
                <a:moveTo>
                  <a:pt x="0" y="0"/>
                </a:moveTo>
                <a:lnTo>
                  <a:pt x="1223885" y="0"/>
                </a:lnTo>
                <a:lnTo>
                  <a:pt x="1223885" y="1223885"/>
                </a:lnTo>
                <a:lnTo>
                  <a:pt x="0" y="12238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3739137" y="6084853"/>
            <a:ext cx="5716448" cy="5167669"/>
            <a:chOff x="0" y="0"/>
            <a:chExt cx="6350000" cy="5740400"/>
          </a:xfrm>
        </p:grpSpPr>
        <p:sp>
          <p:nvSpPr>
            <p:cNvPr name="Freeform 13" id="13"/>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5"/>
              <a:stretch>
                <a:fillRect l="0" t="-65774" r="0" b="0"/>
              </a:stretch>
            </a:blipFill>
          </p:spPr>
        </p:sp>
      </p:grpSp>
      <p:sp>
        <p:nvSpPr>
          <p:cNvPr name="TextBox 14" id="14"/>
          <p:cNvSpPr txBox="true"/>
          <p:nvPr/>
        </p:nvSpPr>
        <p:spPr>
          <a:xfrm rot="0">
            <a:off x="1045122" y="6206144"/>
            <a:ext cx="6396555" cy="743747"/>
          </a:xfrm>
          <a:prstGeom prst="rect">
            <a:avLst/>
          </a:prstGeom>
        </p:spPr>
        <p:txBody>
          <a:bodyPr anchor="t" rtlCol="false" tIns="0" lIns="0" bIns="0" rIns="0">
            <a:spAutoFit/>
          </a:bodyPr>
          <a:lstStyle/>
          <a:p>
            <a:pPr algn="l">
              <a:lnSpc>
                <a:spcPts val="5355"/>
              </a:lnSpc>
            </a:pPr>
            <a:r>
              <a:rPr lang="en-US" sz="6155" spc="-141">
                <a:solidFill>
                  <a:srgbClr val="017EFF"/>
                </a:solidFill>
                <a:latin typeface="Etna Sans Serif"/>
                <a:ea typeface="Etna Sans Serif"/>
                <a:cs typeface="Etna Sans Serif"/>
                <a:sym typeface="Etna Sans Serif"/>
              </a:rPr>
              <a:t>Recommendations</a:t>
            </a:r>
          </a:p>
        </p:txBody>
      </p:sp>
      <p:sp>
        <p:nvSpPr>
          <p:cNvPr name="TextBox 15" id="15"/>
          <p:cNvSpPr txBox="true"/>
          <p:nvPr/>
        </p:nvSpPr>
        <p:spPr>
          <a:xfrm rot="0">
            <a:off x="9418711" y="1596236"/>
            <a:ext cx="7565879" cy="3876675"/>
          </a:xfrm>
          <a:prstGeom prst="rect">
            <a:avLst/>
          </a:prstGeom>
        </p:spPr>
        <p:txBody>
          <a:bodyPr anchor="t" rtlCol="false" tIns="0" lIns="0" bIns="0" rIns="0">
            <a:spAutoFit/>
          </a:bodyPr>
          <a:lstStyle/>
          <a:p>
            <a:pPr algn="l" marL="505904" indent="-252952" lvl="1">
              <a:lnSpc>
                <a:spcPts val="2811"/>
              </a:lnSpc>
              <a:buFont typeface="Arial"/>
              <a:buChar char="•"/>
            </a:pPr>
            <a:r>
              <a:rPr lang="en-US" sz="2343" spc="-23">
                <a:solidFill>
                  <a:srgbClr val="022369"/>
                </a:solidFill>
                <a:latin typeface="Open Sauce"/>
                <a:ea typeface="Open Sauce"/>
                <a:cs typeface="Open Sauce"/>
                <a:sym typeface="Open Sauce"/>
              </a:rPr>
              <a:t>Target casual riders with weekend and seasonal offers.</a:t>
            </a:r>
          </a:p>
          <a:p>
            <a:pPr algn="l" marL="505904" indent="-252952" lvl="1">
              <a:lnSpc>
                <a:spcPts val="2811"/>
              </a:lnSpc>
              <a:buFont typeface="Arial"/>
              <a:buChar char="•"/>
            </a:pPr>
            <a:r>
              <a:rPr lang="en-US" sz="2343" spc="-23">
                <a:solidFill>
                  <a:srgbClr val="022369"/>
                </a:solidFill>
                <a:latin typeface="Open Sauce"/>
                <a:ea typeface="Open Sauce"/>
                <a:cs typeface="Open Sauce"/>
                <a:sym typeface="Open Sauce"/>
              </a:rPr>
              <a:t>Promote electric bike memberships for short-trip casual users.</a:t>
            </a:r>
          </a:p>
          <a:p>
            <a:pPr algn="l" marL="505904" indent="-252952" lvl="1">
              <a:lnSpc>
                <a:spcPts val="2811"/>
              </a:lnSpc>
              <a:buFont typeface="Arial"/>
              <a:buChar char="•"/>
            </a:pPr>
            <a:r>
              <a:rPr lang="en-US" sz="2343" spc="-23">
                <a:solidFill>
                  <a:srgbClr val="022369"/>
                </a:solidFill>
                <a:latin typeface="Open Sauce"/>
                <a:ea typeface="Open Sauce"/>
                <a:cs typeface="Open Sauce"/>
                <a:sym typeface="Open Sauce"/>
              </a:rPr>
              <a:t>Optimize bike</a:t>
            </a:r>
            <a:r>
              <a:rPr lang="en-US" sz="2343" spc="-23">
                <a:solidFill>
                  <a:srgbClr val="022369"/>
                </a:solidFill>
                <a:latin typeface="Open Sauce"/>
                <a:ea typeface="Open Sauce"/>
                <a:cs typeface="Open Sauce"/>
                <a:sym typeface="Open Sauce"/>
              </a:rPr>
              <a:t> distribution at top-demand stations.</a:t>
            </a:r>
          </a:p>
          <a:p>
            <a:pPr algn="l" marL="505904" indent="-252952" lvl="1">
              <a:lnSpc>
                <a:spcPts val="2811"/>
              </a:lnSpc>
              <a:buFont typeface="Arial"/>
              <a:buChar char="•"/>
            </a:pPr>
            <a:r>
              <a:rPr lang="en-US" sz="2343" spc="-23">
                <a:solidFill>
                  <a:srgbClr val="022369"/>
                </a:solidFill>
                <a:latin typeface="Open Sauce"/>
                <a:ea typeface="Open Sauce"/>
                <a:cs typeface="Open Sauce"/>
                <a:sym typeface="Open Sauce"/>
              </a:rPr>
              <a:t>Run weekday commuter campaigns for members.</a:t>
            </a:r>
          </a:p>
          <a:p>
            <a:pPr algn="l" marL="505904" indent="-252952" lvl="1">
              <a:lnSpc>
                <a:spcPts val="2811"/>
              </a:lnSpc>
              <a:buFont typeface="Arial"/>
              <a:buChar char="•"/>
            </a:pPr>
            <a:r>
              <a:rPr lang="en-US" sz="2343" spc="-23">
                <a:solidFill>
                  <a:srgbClr val="022369"/>
                </a:solidFill>
                <a:latin typeface="Open Sauce"/>
                <a:ea typeface="Open Sauce"/>
                <a:cs typeface="Open Sauce"/>
                <a:sym typeface="Open Sauce"/>
              </a:rPr>
              <a:t>Use personalized marketing to convert frequent casuals into members.</a:t>
            </a:r>
          </a:p>
          <a:p>
            <a:pPr algn="l">
              <a:lnSpc>
                <a:spcPts val="833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2369"/>
        </a:solidFill>
      </p:bgPr>
    </p:bg>
    <p:spTree>
      <p:nvGrpSpPr>
        <p:cNvPr id="1" name=""/>
        <p:cNvGrpSpPr/>
        <p:nvPr/>
      </p:nvGrpSpPr>
      <p:grpSpPr>
        <a:xfrm>
          <a:off x="0" y="0"/>
          <a:ext cx="0" cy="0"/>
          <a:chOff x="0" y="0"/>
          <a:chExt cx="0" cy="0"/>
        </a:xfrm>
      </p:grpSpPr>
      <p:grpSp>
        <p:nvGrpSpPr>
          <p:cNvPr name="Group 2" id="2"/>
          <p:cNvGrpSpPr/>
          <p:nvPr/>
        </p:nvGrpSpPr>
        <p:grpSpPr>
          <a:xfrm rot="0">
            <a:off x="424987" y="391816"/>
            <a:ext cx="17438027" cy="9503369"/>
            <a:chOff x="0" y="0"/>
            <a:chExt cx="4592731" cy="2502945"/>
          </a:xfrm>
        </p:grpSpPr>
        <p:sp>
          <p:nvSpPr>
            <p:cNvPr name="Freeform 3" id="3"/>
            <p:cNvSpPr/>
            <p:nvPr/>
          </p:nvSpPr>
          <p:spPr>
            <a:xfrm flipH="false" flipV="false" rot="0">
              <a:off x="0" y="0"/>
              <a:ext cx="4592731" cy="2502945"/>
            </a:xfrm>
            <a:custGeom>
              <a:avLst/>
              <a:gdLst/>
              <a:ahLst/>
              <a:cxnLst/>
              <a:rect r="r" b="b" t="t" l="l"/>
              <a:pathLst>
                <a:path h="2502945" w="4592731">
                  <a:moveTo>
                    <a:pt x="13319" y="0"/>
                  </a:moveTo>
                  <a:lnTo>
                    <a:pt x="4579412" y="0"/>
                  </a:lnTo>
                  <a:cubicBezTo>
                    <a:pt x="4586768" y="0"/>
                    <a:pt x="4592731" y="5963"/>
                    <a:pt x="4592731" y="13319"/>
                  </a:cubicBezTo>
                  <a:lnTo>
                    <a:pt x="4592731" y="2489626"/>
                  </a:lnTo>
                  <a:cubicBezTo>
                    <a:pt x="4592731" y="2496982"/>
                    <a:pt x="4586768" y="2502945"/>
                    <a:pt x="4579412" y="2502945"/>
                  </a:cubicBezTo>
                  <a:lnTo>
                    <a:pt x="13319" y="2502945"/>
                  </a:lnTo>
                  <a:cubicBezTo>
                    <a:pt x="5963" y="2502945"/>
                    <a:pt x="0" y="2496982"/>
                    <a:pt x="0" y="2489626"/>
                  </a:cubicBezTo>
                  <a:lnTo>
                    <a:pt x="0" y="13319"/>
                  </a:lnTo>
                  <a:cubicBezTo>
                    <a:pt x="0" y="5963"/>
                    <a:pt x="5963" y="0"/>
                    <a:pt x="13319" y="0"/>
                  </a:cubicBezTo>
                  <a:close/>
                </a:path>
              </a:pathLst>
            </a:custGeom>
            <a:solidFill>
              <a:srgbClr val="FFFFFF"/>
            </a:solidFill>
            <a:ln cap="rnd">
              <a:noFill/>
              <a:prstDash val="solid"/>
              <a:round/>
            </a:ln>
          </p:spPr>
        </p:sp>
        <p:sp>
          <p:nvSpPr>
            <p:cNvPr name="TextBox 4" id="4"/>
            <p:cNvSpPr txBox="true"/>
            <p:nvPr/>
          </p:nvSpPr>
          <p:spPr>
            <a:xfrm>
              <a:off x="0" y="-38100"/>
              <a:ext cx="4592731" cy="25410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5122" y="2022253"/>
            <a:ext cx="4686064" cy="7236047"/>
            <a:chOff x="0" y="0"/>
            <a:chExt cx="4112260" cy="6350000"/>
          </a:xfrm>
        </p:grpSpPr>
        <p:sp>
          <p:nvSpPr>
            <p:cNvPr name="Freeform 6" id="6"/>
            <p:cNvSpPr/>
            <p:nvPr/>
          </p:nvSpPr>
          <p:spPr>
            <a:xfrm flipH="false" flipV="false" rot="0">
              <a:off x="0" y="0"/>
              <a:ext cx="4112260" cy="6350000"/>
            </a:xfrm>
            <a:custGeom>
              <a:avLst/>
              <a:gdLst/>
              <a:ahLst/>
              <a:cxnLst/>
              <a:rect r="r" b="b" t="t" l="l"/>
              <a:pathLst>
                <a:path h="6350000" w="411226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2"/>
              <a:stretch>
                <a:fillRect l="-72309" t="0" r="-72309" b="0"/>
              </a:stretch>
            </a:blipFill>
          </p:spPr>
        </p:sp>
      </p:grpSp>
      <p:sp>
        <p:nvSpPr>
          <p:cNvPr name="Freeform 7" id="7"/>
          <p:cNvSpPr/>
          <p:nvPr/>
        </p:nvSpPr>
        <p:spPr>
          <a:xfrm flipH="false" flipV="false" rot="0">
            <a:off x="6954758" y="1028700"/>
            <a:ext cx="971854" cy="971854"/>
          </a:xfrm>
          <a:custGeom>
            <a:avLst/>
            <a:gdLst/>
            <a:ahLst/>
            <a:cxnLst/>
            <a:rect r="r" b="b" t="t" l="l"/>
            <a:pathLst>
              <a:path h="971854" w="971854">
                <a:moveTo>
                  <a:pt x="0" y="0"/>
                </a:moveTo>
                <a:lnTo>
                  <a:pt x="971854" y="0"/>
                </a:lnTo>
                <a:lnTo>
                  <a:pt x="971854" y="971854"/>
                </a:lnTo>
                <a:lnTo>
                  <a:pt x="0" y="971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5731186" y="6508361"/>
            <a:ext cx="11528114" cy="2729200"/>
            <a:chOff x="0" y="0"/>
            <a:chExt cx="3036211" cy="718802"/>
          </a:xfrm>
        </p:grpSpPr>
        <p:sp>
          <p:nvSpPr>
            <p:cNvPr name="Freeform 9" id="9"/>
            <p:cNvSpPr/>
            <p:nvPr/>
          </p:nvSpPr>
          <p:spPr>
            <a:xfrm flipH="false" flipV="false" rot="0">
              <a:off x="0" y="0"/>
              <a:ext cx="3036211" cy="718802"/>
            </a:xfrm>
            <a:custGeom>
              <a:avLst/>
              <a:gdLst/>
              <a:ahLst/>
              <a:cxnLst/>
              <a:rect r="r" b="b" t="t" l="l"/>
              <a:pathLst>
                <a:path h="718802" w="3036211">
                  <a:moveTo>
                    <a:pt x="28877" y="0"/>
                  </a:moveTo>
                  <a:lnTo>
                    <a:pt x="3007333" y="0"/>
                  </a:lnTo>
                  <a:cubicBezTo>
                    <a:pt x="3014992" y="0"/>
                    <a:pt x="3022337" y="3042"/>
                    <a:pt x="3027753" y="8458"/>
                  </a:cubicBezTo>
                  <a:cubicBezTo>
                    <a:pt x="3033169" y="13874"/>
                    <a:pt x="3036211" y="21219"/>
                    <a:pt x="3036211" y="28877"/>
                  </a:cubicBezTo>
                  <a:lnTo>
                    <a:pt x="3036211" y="689924"/>
                  </a:lnTo>
                  <a:cubicBezTo>
                    <a:pt x="3036211" y="705873"/>
                    <a:pt x="3023282" y="718802"/>
                    <a:pt x="3007333" y="718802"/>
                  </a:cubicBezTo>
                  <a:lnTo>
                    <a:pt x="28877" y="718802"/>
                  </a:lnTo>
                  <a:cubicBezTo>
                    <a:pt x="12929" y="718802"/>
                    <a:pt x="0" y="705873"/>
                    <a:pt x="0" y="689924"/>
                  </a:cubicBezTo>
                  <a:lnTo>
                    <a:pt x="0" y="28877"/>
                  </a:lnTo>
                  <a:cubicBezTo>
                    <a:pt x="0" y="21219"/>
                    <a:pt x="3042" y="13874"/>
                    <a:pt x="8458" y="8458"/>
                  </a:cubicBezTo>
                  <a:cubicBezTo>
                    <a:pt x="13874" y="3042"/>
                    <a:pt x="21219" y="0"/>
                    <a:pt x="28877" y="0"/>
                  </a:cubicBezTo>
                  <a:close/>
                </a:path>
              </a:pathLst>
            </a:custGeom>
            <a:solidFill>
              <a:srgbClr val="FFFFFF"/>
            </a:solidFill>
            <a:ln w="9525" cap="rnd">
              <a:solidFill>
                <a:srgbClr val="017EFF"/>
              </a:solidFill>
              <a:prstDash val="solid"/>
              <a:round/>
            </a:ln>
          </p:spPr>
        </p:sp>
        <p:sp>
          <p:nvSpPr>
            <p:cNvPr name="TextBox 10" id="10"/>
            <p:cNvSpPr txBox="true"/>
            <p:nvPr/>
          </p:nvSpPr>
          <p:spPr>
            <a:xfrm>
              <a:off x="0" y="-38100"/>
              <a:ext cx="3036211" cy="75690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4523248" y="-1118356"/>
            <a:ext cx="2736052" cy="4606148"/>
            <a:chOff x="0" y="0"/>
            <a:chExt cx="3771900" cy="6350000"/>
          </a:xfrm>
        </p:grpSpPr>
        <p:sp>
          <p:nvSpPr>
            <p:cNvPr name="Freeform 12" id="12"/>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5"/>
              <a:stretch>
                <a:fillRect l="-76146" t="0" r="-76146" b="0"/>
              </a:stretch>
            </a:blipFill>
          </p:spPr>
        </p:sp>
      </p:grpSp>
      <p:sp>
        <p:nvSpPr>
          <p:cNvPr name="TextBox 13" id="13"/>
          <p:cNvSpPr txBox="true"/>
          <p:nvPr/>
        </p:nvSpPr>
        <p:spPr>
          <a:xfrm rot="0">
            <a:off x="6954758" y="2729715"/>
            <a:ext cx="11333242" cy="2910561"/>
          </a:xfrm>
          <a:prstGeom prst="rect">
            <a:avLst/>
          </a:prstGeom>
        </p:spPr>
        <p:txBody>
          <a:bodyPr anchor="t" rtlCol="false" tIns="0" lIns="0" bIns="0" rIns="0">
            <a:spAutoFit/>
          </a:bodyPr>
          <a:lstStyle/>
          <a:p>
            <a:pPr algn="l">
              <a:lnSpc>
                <a:spcPts val="10973"/>
              </a:lnSpc>
            </a:pPr>
            <a:r>
              <a:rPr lang="en-US" sz="12613" spc="-290">
                <a:solidFill>
                  <a:srgbClr val="017EFF"/>
                </a:solidFill>
                <a:latin typeface="Etna Sans Serif"/>
                <a:ea typeface="Etna Sans Serif"/>
                <a:cs typeface="Etna Sans Serif"/>
                <a:sym typeface="Etna Sans Serif"/>
              </a:rPr>
              <a:t>conclusion &amp; future outlook</a:t>
            </a:r>
          </a:p>
        </p:txBody>
      </p:sp>
      <p:sp>
        <p:nvSpPr>
          <p:cNvPr name="TextBox 14" id="14"/>
          <p:cNvSpPr txBox="true"/>
          <p:nvPr/>
        </p:nvSpPr>
        <p:spPr>
          <a:xfrm rot="0">
            <a:off x="5984487" y="6898857"/>
            <a:ext cx="11021511" cy="2552700"/>
          </a:xfrm>
          <a:prstGeom prst="rect">
            <a:avLst/>
          </a:prstGeom>
        </p:spPr>
        <p:txBody>
          <a:bodyPr anchor="t" rtlCol="false" tIns="0" lIns="0" bIns="0" rIns="0">
            <a:spAutoFit/>
          </a:bodyPr>
          <a:lstStyle/>
          <a:p>
            <a:pPr algn="l" marL="513697" indent="-256849" lvl="1">
              <a:lnSpc>
                <a:spcPts val="2855"/>
              </a:lnSpc>
              <a:buFont typeface="Arial"/>
              <a:buChar char="•"/>
            </a:pPr>
            <a:r>
              <a:rPr lang="en-US" sz="2379" spc="-23">
                <a:solidFill>
                  <a:srgbClr val="022369"/>
                </a:solidFill>
                <a:latin typeface="Open Sauce"/>
                <a:ea typeface="Open Sauce"/>
                <a:cs typeface="Open Sauce"/>
                <a:sym typeface="Open Sauce"/>
              </a:rPr>
              <a:t>Casual riders and members show clear differences in trip duration, timing, and bike type preference.</a:t>
            </a:r>
          </a:p>
          <a:p>
            <a:pPr algn="l" marL="513697" indent="-256849" lvl="1">
              <a:lnSpc>
                <a:spcPts val="2855"/>
              </a:lnSpc>
              <a:buFont typeface="Arial"/>
              <a:buChar char="•"/>
            </a:pPr>
            <a:r>
              <a:rPr lang="en-US" sz="2379" spc="-23">
                <a:solidFill>
                  <a:srgbClr val="022369"/>
                </a:solidFill>
                <a:latin typeface="Open Sauce"/>
                <a:ea typeface="Open Sauce"/>
                <a:cs typeface="Open Sauce"/>
                <a:sym typeface="Open Sauce"/>
              </a:rPr>
              <a:t>Insights enable Cyclistic to boost membership conversions and improve rider satisfaction.</a:t>
            </a:r>
          </a:p>
          <a:p>
            <a:pPr algn="l" marL="513697" indent="-256849" lvl="1">
              <a:lnSpc>
                <a:spcPts val="2855"/>
              </a:lnSpc>
              <a:buFont typeface="Arial"/>
              <a:buChar char="•"/>
            </a:pPr>
            <a:r>
              <a:rPr lang="en-US" sz="2379" spc="-23">
                <a:solidFill>
                  <a:srgbClr val="022369"/>
                </a:solidFill>
                <a:latin typeface="Open Sauce"/>
                <a:ea typeface="Open Sauce"/>
                <a:cs typeface="Open Sauce"/>
                <a:sym typeface="Open Sauce"/>
              </a:rPr>
              <a:t>“Turning</a:t>
            </a:r>
            <a:r>
              <a:rPr lang="en-US" sz="2379" spc="-23">
                <a:solidFill>
                  <a:srgbClr val="022369"/>
                </a:solidFill>
                <a:latin typeface="Open Sauce"/>
                <a:ea typeface="Open Sauce"/>
                <a:cs typeface="Open Sauce"/>
                <a:sym typeface="Open Sauce"/>
              </a:rPr>
              <a:t> casual rides into loyal memberships will drive long-term growth.”</a:t>
            </a:r>
          </a:p>
          <a:p>
            <a:pPr algn="l">
              <a:lnSpc>
                <a:spcPts val="585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DAGz9G0NWK4</dc:identifier>
  <dcterms:modified xsi:type="dcterms:W3CDTF">2011-08-01T06:04:30Z</dcterms:modified>
  <cp:revision>1</cp:revision>
  <dc:title>Case Study Business</dc:title>
</cp:coreProperties>
</file>